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56" r:id="rId2"/>
  </p:sldMasterIdLst>
  <p:notesMasterIdLst>
    <p:notesMasterId r:id="rId25"/>
  </p:notesMasterIdLst>
  <p:handoutMasterIdLst>
    <p:handoutMasterId r:id="rId26"/>
  </p:handoutMasterIdLst>
  <p:sldIdLst>
    <p:sldId id="313" r:id="rId3"/>
    <p:sldId id="263" r:id="rId4"/>
    <p:sldId id="322" r:id="rId5"/>
    <p:sldId id="293" r:id="rId6"/>
    <p:sldId id="316" r:id="rId7"/>
    <p:sldId id="320" r:id="rId8"/>
    <p:sldId id="317" r:id="rId9"/>
    <p:sldId id="318" r:id="rId10"/>
    <p:sldId id="319" r:id="rId11"/>
    <p:sldId id="256" r:id="rId12"/>
    <p:sldId id="265" r:id="rId13"/>
    <p:sldId id="266" r:id="rId14"/>
    <p:sldId id="267" r:id="rId15"/>
    <p:sldId id="262" r:id="rId16"/>
    <p:sldId id="269" r:id="rId17"/>
    <p:sldId id="324" r:id="rId18"/>
    <p:sldId id="259" r:id="rId19"/>
    <p:sldId id="260" r:id="rId20"/>
    <p:sldId id="268" r:id="rId21"/>
    <p:sldId id="257" r:id="rId22"/>
    <p:sldId id="258" r:id="rId23"/>
    <p:sldId id="314" r:id="rId24"/>
  </p:sldIdLst>
  <p:sldSz cx="12192000" cy="6858000"/>
  <p:notesSz cx="6810375" cy="9942513"/>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521415D9-36F7-43E2-AB2F-B90AF26B5E84}">
      <p14:sectionLst xmlns:p14="http://schemas.microsoft.com/office/powerpoint/2010/main">
        <p14:section name="Default Section" id="{6CF59904-7CD0-4F61-B215-112F846B0794}">
          <p14:sldIdLst>
            <p14:sldId id="313"/>
            <p14:sldId id="263"/>
            <p14:sldId id="322"/>
            <p14:sldId id="293"/>
            <p14:sldId id="316"/>
            <p14:sldId id="320"/>
            <p14:sldId id="317"/>
            <p14:sldId id="318"/>
            <p14:sldId id="319"/>
            <p14:sldId id="256"/>
            <p14:sldId id="265"/>
            <p14:sldId id="266"/>
            <p14:sldId id="267"/>
            <p14:sldId id="262"/>
            <p14:sldId id="269"/>
            <p14:sldId id="324"/>
            <p14:sldId id="259"/>
            <p14:sldId id="260"/>
            <p14:sldId id="268"/>
            <p14:sldId id="257"/>
            <p14:sldId id="258"/>
          </p14:sldIdLst>
        </p14:section>
        <p14:section name="Untitled Section" id="{2474FE1E-1D04-4390-AD76-9BB95DD8A9DE}">
          <p14:sldIdLst>
            <p14:sldId id="31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boaler" initials="j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33A0"/>
    <a:srgbClr val="682560"/>
    <a:srgbClr val="00205B"/>
    <a:srgbClr val="8C4799"/>
    <a:srgbClr val="6A3460"/>
    <a:srgbClr val="7A9A01"/>
    <a:srgbClr val="CE0058"/>
    <a:srgbClr val="F3CF45"/>
    <a:srgbClr val="773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42F820-7629-42A3-B41E-B3F506547099}" v="18" dt="2020-11-04T16:40:20.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70185" autoAdjust="0"/>
  </p:normalViewPr>
  <p:slideViewPr>
    <p:cSldViewPr>
      <p:cViewPr varScale="1">
        <p:scale>
          <a:sx n="76" d="100"/>
          <a:sy n="76" d="100"/>
        </p:scale>
        <p:origin x="672" y="20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5/10/relationships/revisionInfo" Target="revisionInfo.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dirty="0"/>
          </a:p>
        </p:txBody>
      </p:sp>
      <p:sp>
        <p:nvSpPr>
          <p:cNvPr id="5123" name="Rectangle 3"/>
          <p:cNvSpPr>
            <a:spLocks noGrp="1" noChangeArrowheads="1"/>
          </p:cNvSpPr>
          <p:nvPr>
            <p:ph type="dt" sz="quarter" idx="1"/>
          </p:nvPr>
        </p:nvSpPr>
        <p:spPr bwMode="auto">
          <a:xfrm>
            <a:off x="3859212"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dirty="0"/>
          </a:p>
        </p:txBody>
      </p:sp>
      <p:sp>
        <p:nvSpPr>
          <p:cNvPr id="5124" name="Rectangle 4"/>
          <p:cNvSpPr>
            <a:spLocks noGrp="1" noChangeArrowheads="1"/>
          </p:cNvSpPr>
          <p:nvPr>
            <p:ph type="ftr" sz="quarter" idx="2"/>
          </p:nvPr>
        </p:nvSpPr>
        <p:spPr bwMode="auto">
          <a:xfrm>
            <a:off x="0"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dirty="0"/>
          </a:p>
        </p:txBody>
      </p:sp>
      <p:sp>
        <p:nvSpPr>
          <p:cNvPr id="5125" name="Rectangle 5"/>
          <p:cNvSpPr>
            <a:spLocks noGrp="1" noChangeArrowheads="1"/>
          </p:cNvSpPr>
          <p:nvPr>
            <p:ph type="sldNum" sz="quarter" idx="3"/>
          </p:nvPr>
        </p:nvSpPr>
        <p:spPr bwMode="auto">
          <a:xfrm>
            <a:off x="3859212"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dirty="0"/>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dirty="0"/>
          </a:p>
        </p:txBody>
      </p:sp>
      <p:sp>
        <p:nvSpPr>
          <p:cNvPr id="16387" name="Rectangle 3"/>
          <p:cNvSpPr>
            <a:spLocks noGrp="1" noChangeArrowheads="1"/>
          </p:cNvSpPr>
          <p:nvPr>
            <p:ph type="dt" idx="1"/>
          </p:nvPr>
        </p:nvSpPr>
        <p:spPr bwMode="auto">
          <a:xfrm>
            <a:off x="3859212"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92075" y="746125"/>
            <a:ext cx="662622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8050" y="4722694"/>
            <a:ext cx="4994275"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dirty="0"/>
          </a:p>
        </p:txBody>
      </p:sp>
      <p:sp>
        <p:nvSpPr>
          <p:cNvPr id="16391" name="Rectangle 7"/>
          <p:cNvSpPr>
            <a:spLocks noGrp="1" noChangeArrowheads="1"/>
          </p:cNvSpPr>
          <p:nvPr>
            <p:ph type="sldNum" sz="quarter" idx="5"/>
          </p:nvPr>
        </p:nvSpPr>
        <p:spPr bwMode="auto">
          <a:xfrm>
            <a:off x="3859212"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dirty="0"/>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dirty="0"/>
              <a:t>Intro by Paul</a:t>
            </a: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a:t>
            </a:fld>
            <a:endParaRPr lang="en-US" dirty="0"/>
          </a:p>
        </p:txBody>
      </p:sp>
    </p:spTree>
    <p:extLst>
      <p:ext uri="{BB962C8B-B14F-4D97-AF65-F5344CB8AC3E}">
        <p14:creationId xmlns:p14="http://schemas.microsoft.com/office/powerpoint/2010/main" val="888219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you should strive to achieve a representative cross-section of views to ensure that you understand differing views within the community</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and should include questions that directly relate to this.</a:t>
            </a:r>
          </a:p>
          <a:p>
            <a:endParaRPr lang="en-GB" sz="1200" dirty="0"/>
          </a:p>
          <a:p>
            <a:r>
              <a:rPr lang="en-GB" sz="1200" dirty="0"/>
              <a:t>so respondents can feel they have enough information to make an informed decision for that particular consultation</a:t>
            </a:r>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13</a:t>
            </a:fld>
            <a:endParaRPr lang="en-US" dirty="0"/>
          </a:p>
        </p:txBody>
      </p:sp>
    </p:spTree>
    <p:extLst>
      <p:ext uri="{BB962C8B-B14F-4D97-AF65-F5344CB8AC3E}">
        <p14:creationId xmlns:p14="http://schemas.microsoft.com/office/powerpoint/2010/main" val="3423378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dirty="0">
                <a:solidFill>
                  <a:srgbClr val="000000"/>
                </a:solidFill>
                <a:uFillTx/>
                <a:latin typeface="Calibri"/>
              </a:rPr>
              <a:t>What decisions are you trying to make?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dirty="0">
                <a:solidFill>
                  <a:srgbClr val="000000"/>
                </a:solidFill>
                <a:uFillTx/>
                <a:latin typeface="Calibri"/>
              </a:rPr>
              <a:t>What information do you need to know?</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strike="noStrike" kern="0" cap="none" spc="0" baseline="0" dirty="0">
                <a:solidFill>
                  <a:srgbClr val="000000"/>
                </a:solidFill>
                <a:uFillTx/>
                <a:latin typeface="Calibri"/>
              </a:rPr>
              <a:t>What has worked well or badly in the past?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strike="noStrike" kern="0" cap="none" spc="0" baseline="0" dirty="0">
                <a:solidFill>
                  <a:srgbClr val="000000"/>
                </a:solidFill>
                <a:uFillTx/>
                <a:latin typeface="Calibri"/>
              </a:rPr>
              <a:t>How will feedback help stakeholders make decisions?</a:t>
            </a:r>
          </a:p>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14</a:t>
            </a:fld>
            <a:endParaRPr lang="en-US" dirty="0"/>
          </a:p>
        </p:txBody>
      </p:sp>
    </p:spTree>
    <p:extLst>
      <p:ext uri="{BB962C8B-B14F-4D97-AF65-F5344CB8AC3E}">
        <p14:creationId xmlns:p14="http://schemas.microsoft.com/office/powerpoint/2010/main" val="1209330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dirty="0"/>
              <a:t>Paul/Sean</a:t>
            </a: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22</a:t>
            </a:fld>
            <a:endParaRPr lang="en-US" dirty="0"/>
          </a:p>
        </p:txBody>
      </p:sp>
    </p:spTree>
    <p:extLst>
      <p:ext uri="{BB962C8B-B14F-4D97-AF65-F5344CB8AC3E}">
        <p14:creationId xmlns:p14="http://schemas.microsoft.com/office/powerpoint/2010/main" val="2332815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dirty="0"/>
              <a:t>Outline by Paul</a:t>
            </a: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a:t>
            </a:fld>
            <a:endParaRPr lang="en-US" dirty="0"/>
          </a:p>
        </p:txBody>
      </p:sp>
    </p:spTree>
    <p:extLst>
      <p:ext uri="{BB962C8B-B14F-4D97-AF65-F5344CB8AC3E}">
        <p14:creationId xmlns:p14="http://schemas.microsoft.com/office/powerpoint/2010/main" val="109578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If we are doing all these things then it is consultation and the law applies.</a:t>
            </a:r>
            <a:endParaRPr lang="en-GB" dirty="0"/>
          </a:p>
          <a:p>
            <a:endParaRPr lang="en-GB" dirty="0"/>
          </a:p>
          <a:p>
            <a:endParaRPr lang="en-GB" dirty="0"/>
          </a:p>
          <a:p>
            <a:r>
              <a:rPr lang="en-GB" dirty="0"/>
              <a:t>Sometimes</a:t>
            </a:r>
            <a:r>
              <a:rPr lang="en-GB" baseline="0" dirty="0"/>
              <a:t> we do research about what people thing about our services or how they are used without asking for their views on a particular proposal. That is not consultation and it’s sometimes called engagement.</a:t>
            </a:r>
          </a:p>
          <a:p>
            <a:endParaRPr lang="en-GB" baseline="0"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3</a:t>
            </a:fld>
            <a:endParaRPr lang="en-US" dirty="0"/>
          </a:p>
        </p:txBody>
      </p:sp>
    </p:spTree>
    <p:extLst>
      <p:ext uri="{BB962C8B-B14F-4D97-AF65-F5344CB8AC3E}">
        <p14:creationId xmlns:p14="http://schemas.microsoft.com/office/powerpoint/2010/main" val="30434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r>
              <a:rPr lang="en-GB" dirty="0"/>
              <a:t>Paul </a:t>
            </a:r>
          </a:p>
          <a:p>
            <a:r>
              <a:rPr lang="en-GB" dirty="0"/>
              <a:t>Even if we think we know what people think, actually we may know people will</a:t>
            </a:r>
            <a:r>
              <a:rPr lang="en-GB" baseline="0" dirty="0"/>
              <a:t> not initially be keen, but consultation lets us know the impact that people say things will have, and also how strong opinion is.</a:t>
            </a:r>
          </a:p>
          <a:p>
            <a:endParaRPr lang="en-GB" baseline="0" dirty="0"/>
          </a:p>
          <a:p>
            <a:r>
              <a:rPr lang="en-GB" baseline="0" dirty="0"/>
              <a:t>Sometimes we have to consult because there is a specific rule in legislation  saying we  must (traffic orders, budget consultation)</a:t>
            </a:r>
          </a:p>
          <a:p>
            <a:endParaRPr lang="en-GB" baseline="0" dirty="0"/>
          </a:p>
          <a:p>
            <a:r>
              <a:rPr lang="en-GB" baseline="0" dirty="0"/>
              <a:t>Sometimes we are proposing to do something that people won’t like and means people will lose something or access to something.  The law says that we have to consult so that we can know the impact.  Sometimes there are simple things that we can do to reduce the impact. </a:t>
            </a:r>
          </a:p>
          <a:p>
            <a:endParaRPr lang="en-GB" baseline="0" dirty="0"/>
          </a:p>
          <a:p>
            <a:r>
              <a:rPr lang="en-GB" baseline="0" dirty="0"/>
              <a:t>Sometimes there can be something we have always consulted upon so people will argue that they have the right to be consulted  on it because we always have.  </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4</a:t>
            </a:fld>
            <a:endParaRPr lang="en-US" dirty="0"/>
          </a:p>
        </p:txBody>
      </p:sp>
    </p:spTree>
    <p:extLst>
      <p:ext uri="{BB962C8B-B14F-4D97-AF65-F5344CB8AC3E}">
        <p14:creationId xmlns:p14="http://schemas.microsoft.com/office/powerpoint/2010/main" val="346357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are the legal rules about consultation.</a:t>
            </a:r>
          </a:p>
          <a:p>
            <a:endParaRPr lang="en-GB" baseline="0" dirty="0"/>
          </a:p>
          <a:p>
            <a:r>
              <a:rPr lang="en-GB" baseline="0" dirty="0"/>
              <a:t>They apply to all consultations.  If we consult – even if we didn’t have to -  and don’t follow these rules then the decision based on the consultation could be quashed by the courts.</a:t>
            </a:r>
          </a:p>
          <a:p>
            <a:endParaRPr lang="en-GB" baseline="0" dirty="0"/>
          </a:p>
          <a:p>
            <a:r>
              <a:rPr lang="en-GB" baseline="0" dirty="0"/>
              <a:t>So there are FOUR elements which every consultation must meet:</a:t>
            </a:r>
          </a:p>
          <a:p>
            <a:endParaRPr lang="en-GB" baseline="0" dirty="0"/>
          </a:p>
          <a:p>
            <a:r>
              <a:rPr lang="en-GB" baseline="0" dirty="0"/>
              <a:t>* Formative stage. All it means that if you make a decision and then find out what people think about it afterwards then that’s not consultation.</a:t>
            </a:r>
          </a:p>
          <a:p>
            <a:pPr marL="171450" indent="-171450">
              <a:buFont typeface="Arial" panose="020B0604020202020204" pitchFamily="34" charset="0"/>
              <a:buChar char="•"/>
            </a:pPr>
            <a:r>
              <a:rPr lang="en-GB" baseline="0" dirty="0"/>
              <a:t>Enough information – This will depend on the proposal.  Policies- draft policy – Service changes- explain why and what the proposed alternatives are.</a:t>
            </a:r>
          </a:p>
          <a:p>
            <a:pPr marL="171450" indent="-171450">
              <a:buFont typeface="Arial" panose="020B0604020202020204" pitchFamily="34" charset="0"/>
              <a:buChar char="•"/>
            </a:pPr>
            <a:r>
              <a:rPr lang="en-GB" baseline="0" dirty="0"/>
              <a:t>Enough time – six weeks is generally enough, less may be OK</a:t>
            </a:r>
          </a:p>
          <a:p>
            <a:pPr marL="171450" indent="-171450">
              <a:buFont typeface="Arial" panose="020B0604020202020204" pitchFamily="34" charset="0"/>
              <a:buChar char="•"/>
            </a:pPr>
            <a:r>
              <a:rPr lang="en-GB" baseline="0" dirty="0"/>
              <a:t>Be taken into account – all issues must find their way into consultation</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5</a:t>
            </a:fld>
            <a:endParaRPr lang="en-US" dirty="0"/>
          </a:p>
        </p:txBody>
      </p:sp>
    </p:spTree>
    <p:extLst>
      <p:ext uri="{BB962C8B-B14F-4D97-AF65-F5344CB8AC3E}">
        <p14:creationId xmlns:p14="http://schemas.microsoft.com/office/powerpoint/2010/main" val="879443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important thing is</a:t>
            </a:r>
            <a:r>
              <a:rPr lang="en-GB" baseline="0" dirty="0"/>
              <a:t> to ask on the right issues.  </a:t>
            </a:r>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6</a:t>
            </a:fld>
            <a:endParaRPr lang="en-US" dirty="0"/>
          </a:p>
        </p:txBody>
      </p:sp>
    </p:spTree>
    <p:extLst>
      <p:ext uri="{BB962C8B-B14F-4D97-AF65-F5344CB8AC3E}">
        <p14:creationId xmlns:p14="http://schemas.microsoft.com/office/powerpoint/2010/main" val="388199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pPr marL="171450" indent="-171450">
              <a:buFontTx/>
              <a:buChar char="-"/>
            </a:pPr>
            <a:r>
              <a:rPr lang="en-GB" baseline="0" dirty="0"/>
              <a:t>Not a vote, so it doesn’t matter that most people say they are opposed. People sometimes say ‘we know people won’t like it’ or ‘what will we do if everyone says they won’t like it.  My response is that we don’t know strength of feeling and we don’t know the impact and it is right that a decision is made having regard to impacts</a:t>
            </a:r>
          </a:p>
          <a:p>
            <a:pPr marL="171450" indent="-171450">
              <a:buFontTx/>
              <a:buChar char="-"/>
            </a:pPr>
            <a:r>
              <a:rPr lang="en-GB" baseline="0" dirty="0"/>
              <a:t>It is not the exact words that need to be drawn to the attention, but the issues raised, so that points raised can be considered.  These would include</a:t>
            </a:r>
          </a:p>
          <a:p>
            <a:pPr marL="628650" lvl="1" indent="-171450">
              <a:buFontTx/>
              <a:buChar char="-"/>
            </a:pPr>
            <a:r>
              <a:rPr lang="en-GB" baseline="0" dirty="0"/>
              <a:t>Potential Impacts/severity </a:t>
            </a:r>
          </a:p>
          <a:p>
            <a:pPr marL="628650" lvl="1" indent="-171450">
              <a:buFontTx/>
              <a:buChar char="-"/>
            </a:pPr>
            <a:r>
              <a:rPr lang="en-GB" baseline="0" dirty="0"/>
              <a:t>Suggestions for avoiding the impact</a:t>
            </a:r>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8</a:t>
            </a:fld>
            <a:endParaRPr lang="en-US" dirty="0"/>
          </a:p>
        </p:txBody>
      </p:sp>
    </p:spTree>
    <p:extLst>
      <p:ext uri="{BB962C8B-B14F-4D97-AF65-F5344CB8AC3E}">
        <p14:creationId xmlns:p14="http://schemas.microsoft.com/office/powerpoint/2010/main" val="121407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purpose of a questionnaire is to collect feedback from relevant groups and stakeholders in a local community or council on a range of key features (vision, ethos, strategies, statutory service change etc.)</a:t>
            </a:r>
          </a:p>
          <a:p>
            <a:endParaRPr lang="en-GB" dirty="0"/>
          </a:p>
          <a:p>
            <a:r>
              <a:rPr lang="en-GB" dirty="0"/>
              <a:t>This will be due to something changing within current service delivery</a:t>
            </a:r>
          </a:p>
          <a:p>
            <a:endParaRPr lang="en-GB" dirty="0"/>
          </a:p>
          <a:p>
            <a:r>
              <a:rPr lang="en-GB" dirty="0"/>
              <a:t>Legal requirements such as Best Value legislation, and can have strict rules surrounding how they should be conducted. </a:t>
            </a:r>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11</a:t>
            </a:fld>
            <a:endParaRPr lang="en-US" dirty="0"/>
          </a:p>
        </p:txBody>
      </p:sp>
    </p:spTree>
    <p:extLst>
      <p:ext uri="{BB962C8B-B14F-4D97-AF65-F5344CB8AC3E}">
        <p14:creationId xmlns:p14="http://schemas.microsoft.com/office/powerpoint/2010/main" val="326151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as an authority need to understand if we need to actually consult.</a:t>
            </a:r>
          </a:p>
          <a:p>
            <a:endParaRPr lang="en-GB" dirty="0"/>
          </a:p>
          <a:p>
            <a:r>
              <a:rPr lang="en-GB" dirty="0"/>
              <a:t>Consultations while asking residents for unnecessary information can be a waste of time and resources, as well as being annoying for the people asked to take part.</a:t>
            </a:r>
          </a:p>
          <a:p>
            <a:endParaRPr lang="en-GB" dirty="0"/>
          </a:p>
          <a:p>
            <a:r>
              <a:rPr lang="en-GB" dirty="0"/>
              <a:t>You are likely to increase the number of responses you receive if you reduce ‘consultation fatigue’.</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6DD214E-EFA1-4449-A914-56417C3A9286}" type="slidenum">
              <a:rPr lang="en-US" smtClean="0"/>
              <a:pPr>
                <a:defRPr/>
              </a:pPr>
              <a:t>12</a:t>
            </a:fld>
            <a:endParaRPr lang="en-US" dirty="0"/>
          </a:p>
        </p:txBody>
      </p:sp>
    </p:spTree>
    <p:extLst>
      <p:ext uri="{BB962C8B-B14F-4D97-AF65-F5344CB8AC3E}">
        <p14:creationId xmlns:p14="http://schemas.microsoft.com/office/powerpoint/2010/main" val="322821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11/13/20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383916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0878839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25774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0803580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2012230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2729879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98052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261015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t>11/13/20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smtClean="0"/>
              <a:t>‹#›</a:t>
            </a:fld>
            <a:endParaRPr lang="en-US" dirty="0"/>
          </a:p>
        </p:txBody>
      </p:sp>
    </p:spTree>
    <p:extLst>
      <p:ext uri="{BB962C8B-B14F-4D97-AF65-F5344CB8AC3E}">
        <p14:creationId xmlns:p14="http://schemas.microsoft.com/office/powerpoint/2010/main" val="338119815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46482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3" y="1268189"/>
            <a:ext cx="10943167"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624418" y="404664"/>
            <a:ext cx="1096357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623392" y="2708274"/>
            <a:ext cx="10964597"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userDrawn="1">
          <p15:clr>
            <a:srgbClr val="FBAE40"/>
          </p15:clr>
        </p15:guide>
        <p15:guide id="2" pos="3840" userDrawn="1">
          <p15:clr>
            <a:srgbClr val="FBAE40"/>
          </p15:clr>
        </p15:guide>
        <p15:guide id="3" orient="horz" pos="170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8705741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176168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43528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7574653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3112388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9045984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179045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623392" y="404664"/>
            <a:ext cx="1094224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6288021"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4" name="TextBox 3"/>
          <p:cNvSpPr txBox="1"/>
          <p:nvPr userDrawn="1"/>
        </p:nvSpPr>
        <p:spPr>
          <a:xfrm>
            <a:off x="10032437" y="6597352"/>
            <a:ext cx="1728192" cy="21602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395100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7"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7335"/>
            <a:ext cx="1559157"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7408985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Relationship Id="rId16" Type="http://schemas.openxmlformats.org/officeDocument/2006/relationships/slideLayout" Target="../slideLayouts/slideLayout25.xml"/><Relationship Id="rId17" Type="http://schemas.openxmlformats.org/officeDocument/2006/relationships/slideLayout" Target="../slideLayouts/slideLayout26.xml"/><Relationship Id="rId18"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 id="2147483698" r:id="rId9"/>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393" userDrawn="1">
          <p15:clr>
            <a:srgbClr val="F26B43"/>
          </p15:clr>
        </p15:guide>
        <p15:guide id="3" pos="7287" userDrawn="1">
          <p15:clr>
            <a:srgbClr val="F26B43"/>
          </p15:clr>
        </p15:guide>
        <p15:guide id="4" orient="horz" pos="7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11/13/20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983609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11.xml"/><Relationship Id="rId3"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11.xml"/><Relationship Id="rId3"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10.xml"/><Relationship Id="rId3"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10.xml"/><Relationship Id="rId3" Type="http://schemas.openxmlformats.org/officeDocument/2006/relationships/hyperlink" Target="https://consultations.essex.gov.uk/" TargetMode="External"/></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6.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1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s://consultations.essex.gov.uk/rci/budget-consultation-2020/start_preview?token=614ef121eb1b9563aba01bcab5e57dfcc434a1aa" TargetMode="Externa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tags" Target="../tags/tag21.xml"/><Relationship Id="rId2"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9.jpg"/><Relationship Id="rId1" Type="http://schemas.openxmlformats.org/officeDocument/2006/relationships/tags" Target="../tags/tag22.xml"/><Relationship Id="rId2"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6.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6.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6.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6.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6.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Consultations at Essex CC</a:t>
            </a:r>
          </a:p>
        </p:txBody>
      </p:sp>
      <p:sp>
        <p:nvSpPr>
          <p:cNvPr id="3" name="Subtitle 2"/>
          <p:cNvSpPr>
            <a:spLocks noGrp="1"/>
          </p:cNvSpPr>
          <p:nvPr>
            <p:ph type="subTitle" idx="1"/>
          </p:nvPr>
        </p:nvSpPr>
        <p:spPr/>
        <p:txBody>
          <a:bodyPr/>
          <a:lstStyle/>
          <a:p>
            <a:r>
              <a:rPr lang="en-GB" dirty="0"/>
              <a:t>Member Development Session</a:t>
            </a:r>
          </a:p>
        </p:txBody>
      </p:sp>
      <p:sp>
        <p:nvSpPr>
          <p:cNvPr id="4" name="Text Placeholder 3"/>
          <p:cNvSpPr>
            <a:spLocks noGrp="1"/>
          </p:cNvSpPr>
          <p:nvPr>
            <p:ph type="body" sz="quarter" idx="11"/>
          </p:nvPr>
        </p:nvSpPr>
        <p:spPr/>
        <p:txBody>
          <a:bodyPr/>
          <a:lstStyle/>
          <a:p>
            <a:r>
              <a:rPr lang="en-GB" dirty="0"/>
              <a:t>Paul Turner, Director, Legal and Assurance</a:t>
            </a:r>
          </a:p>
          <a:p>
            <a:r>
              <a:rPr lang="en-GB" dirty="0"/>
              <a:t>Sean Marks, Researcher, Strategy, Insight and Engagement</a:t>
            </a:r>
          </a:p>
          <a:p>
            <a:endParaRPr lang="en-GB" dirty="0"/>
          </a:p>
          <a:p>
            <a:endParaRPr lang="en-GB" dirty="0"/>
          </a:p>
        </p:txBody>
      </p:sp>
    </p:spTree>
    <p:custDataLst>
      <p:tags r:id="rId1"/>
    </p:custDataLst>
    <p:extLst>
      <p:ext uri="{BB962C8B-B14F-4D97-AF65-F5344CB8AC3E}">
        <p14:creationId xmlns:p14="http://schemas.microsoft.com/office/powerpoint/2010/main" val="621471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F9045-A70C-4508-B2E6-3950E47FDA43}"/>
              </a:ext>
            </a:extLst>
          </p:cNvPr>
          <p:cNvSpPr txBox="1">
            <a:spLocks noGrp="1"/>
          </p:cNvSpPr>
          <p:nvPr>
            <p:ph type="ctrTitle"/>
          </p:nvPr>
        </p:nvSpPr>
        <p:spPr>
          <a:xfrm>
            <a:off x="25474" y="1484784"/>
            <a:ext cx="9144000" cy="1261241"/>
          </a:xfrm>
        </p:spPr>
        <p:txBody>
          <a:bodyPr/>
          <a:lstStyle/>
          <a:p>
            <a:pPr lvl="0"/>
            <a:r>
              <a:rPr lang="en-GB" b="1" dirty="0"/>
              <a:t>Consultation process</a:t>
            </a:r>
          </a:p>
        </p:txBody>
      </p:sp>
      <p:sp>
        <p:nvSpPr>
          <p:cNvPr id="3" name="Title 1">
            <a:extLst>
              <a:ext uri="{FF2B5EF4-FFF2-40B4-BE49-F238E27FC236}">
                <a16:creationId xmlns:a16="http://schemas.microsoft.com/office/drawing/2014/main" xmlns="" id="{0BA228A4-CA9E-4EC9-B453-92A723662237}"/>
              </a:ext>
            </a:extLst>
          </p:cNvPr>
          <p:cNvSpPr txBox="1"/>
          <p:nvPr/>
        </p:nvSpPr>
        <p:spPr>
          <a:xfrm>
            <a:off x="1524003" y="3429000"/>
            <a:ext cx="9144000" cy="1261241"/>
          </a:xfrm>
          <a:prstGeom prst="rect">
            <a:avLst/>
          </a:prstGeom>
          <a:noFill/>
          <a:ln cap="flat">
            <a:noFill/>
          </a:ln>
        </p:spPr>
        <p:txBody>
          <a:bodyPr vert="horz" wrap="square" lIns="91440" tIns="45720" rIns="91440" bIns="45720" anchor="b"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6000" b="0" i="0" u="none" strike="noStrike" kern="1200" cap="none" spc="0" baseline="0">
              <a:solidFill>
                <a:srgbClr val="000000"/>
              </a:solidFill>
              <a:uFillTx/>
              <a:latin typeface="Calibri Light"/>
            </a:endParaRPr>
          </a:p>
        </p:txBody>
      </p:sp>
      <p:sp>
        <p:nvSpPr>
          <p:cNvPr id="4" name="Title 1">
            <a:extLst>
              <a:ext uri="{FF2B5EF4-FFF2-40B4-BE49-F238E27FC236}">
                <a16:creationId xmlns:a16="http://schemas.microsoft.com/office/drawing/2014/main" xmlns="" id="{3E09B5D5-FEBB-42FE-AC11-B67BA9CE2CC4}"/>
              </a:ext>
            </a:extLst>
          </p:cNvPr>
          <p:cNvSpPr txBox="1"/>
          <p:nvPr/>
        </p:nvSpPr>
        <p:spPr>
          <a:xfrm>
            <a:off x="1524003" y="3429000"/>
            <a:ext cx="9448796" cy="1261241"/>
          </a:xfrm>
          <a:prstGeom prst="rect">
            <a:avLst/>
          </a:prstGeom>
          <a:noFill/>
          <a:ln cap="flat">
            <a:noFill/>
          </a:ln>
        </p:spPr>
        <p:txBody>
          <a:bodyPr vert="horz" wrap="square" lIns="91440" tIns="45720" rIns="91440" bIns="45720" anchor="b" anchorCtr="1" compatLnSpc="1">
            <a:normAutofit/>
          </a:bodyPr>
          <a:lstStyle/>
          <a:p>
            <a:pPr marL="0" marR="0" lvl="0" indent="0" algn="ctr"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GB" sz="5100" b="0" i="0" u="none" strike="noStrike" kern="1200" cap="none" spc="0" baseline="0">
                <a:solidFill>
                  <a:srgbClr val="000000"/>
                </a:solidFill>
                <a:uFillTx/>
                <a:latin typeface="Calibri Light"/>
              </a:rPr>
              <a:t>Survey/Questionnaire </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34D6B6-9D97-45BA-AC60-FC1559885402}"/>
              </a:ext>
            </a:extLst>
          </p:cNvPr>
          <p:cNvSpPr txBox="1">
            <a:spLocks noGrp="1"/>
          </p:cNvSpPr>
          <p:nvPr>
            <p:ph type="title"/>
          </p:nvPr>
        </p:nvSpPr>
        <p:spPr/>
        <p:txBody>
          <a:bodyPr anchorCtr="1"/>
          <a:lstStyle/>
          <a:p>
            <a:pPr lvl="0" algn="ctr"/>
            <a:r>
              <a:rPr lang="en-GB"/>
              <a:t>Consultation Survey/Questionnaire </a:t>
            </a:r>
          </a:p>
        </p:txBody>
      </p:sp>
      <p:sp>
        <p:nvSpPr>
          <p:cNvPr id="3" name="Content Placeholder 2">
            <a:extLst>
              <a:ext uri="{FF2B5EF4-FFF2-40B4-BE49-F238E27FC236}">
                <a16:creationId xmlns:a16="http://schemas.microsoft.com/office/drawing/2014/main" xmlns="" id="{D30B6D1E-7B7B-4B9C-A6A4-A00429C99509}"/>
              </a:ext>
            </a:extLst>
          </p:cNvPr>
          <p:cNvSpPr txBox="1">
            <a:spLocks noGrp="1"/>
          </p:cNvSpPr>
          <p:nvPr>
            <p:ph idx="1"/>
          </p:nvPr>
        </p:nvSpPr>
        <p:spPr/>
        <p:txBody>
          <a:bodyPr/>
          <a:lstStyle/>
          <a:p>
            <a:pPr lvl="0"/>
            <a:r>
              <a:rPr lang="en-GB" dirty="0"/>
              <a:t>The </a:t>
            </a:r>
            <a:r>
              <a:rPr lang="en-GB" b="1" dirty="0"/>
              <a:t>purpose of a consultation questionnaire</a:t>
            </a:r>
            <a:r>
              <a:rPr lang="en-GB" dirty="0"/>
              <a:t> </a:t>
            </a:r>
          </a:p>
          <a:p>
            <a:pPr lvl="0"/>
            <a:r>
              <a:rPr lang="en-GB" dirty="0"/>
              <a:t>Councils sometimes have a statutory requirement to consult their residents over issues such as planning, redevelopments or service change. </a:t>
            </a:r>
          </a:p>
          <a:p>
            <a:pPr lvl="0"/>
            <a:r>
              <a:rPr lang="en-GB" dirty="0"/>
              <a:t>Statutory consultations are bound by legal requirements, </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BDA1E-40FF-4C07-81E3-ABD96B63369C}"/>
              </a:ext>
            </a:extLst>
          </p:cNvPr>
          <p:cNvSpPr txBox="1">
            <a:spLocks noGrp="1"/>
          </p:cNvSpPr>
          <p:nvPr>
            <p:ph type="title"/>
          </p:nvPr>
        </p:nvSpPr>
        <p:spPr/>
        <p:txBody>
          <a:bodyPr anchorCtr="1"/>
          <a:lstStyle/>
          <a:p>
            <a:pPr lvl="0" algn="ctr"/>
            <a:r>
              <a:rPr lang="en-GB"/>
              <a:t>Consultation Survey/Questionnaire </a:t>
            </a:r>
          </a:p>
        </p:txBody>
      </p:sp>
      <p:sp>
        <p:nvSpPr>
          <p:cNvPr id="3" name="Content Placeholder 2">
            <a:extLst>
              <a:ext uri="{FF2B5EF4-FFF2-40B4-BE49-F238E27FC236}">
                <a16:creationId xmlns:a16="http://schemas.microsoft.com/office/drawing/2014/main" xmlns="" id="{B3190A85-E598-467D-AEDB-3ED7553CD223}"/>
              </a:ext>
            </a:extLst>
          </p:cNvPr>
          <p:cNvSpPr txBox="1">
            <a:spLocks noGrp="1"/>
          </p:cNvSpPr>
          <p:nvPr>
            <p:ph idx="1"/>
          </p:nvPr>
        </p:nvSpPr>
        <p:spPr/>
        <p:txBody>
          <a:bodyPr/>
          <a:lstStyle/>
          <a:p>
            <a:pPr lvl="0"/>
            <a:r>
              <a:rPr lang="en-GB" sz="2400" dirty="0"/>
              <a:t>Before we run any consultation exercise, it’s important to make sure that it is a necessary activity. </a:t>
            </a:r>
          </a:p>
          <a:p>
            <a:pPr lvl="0"/>
            <a:r>
              <a:rPr lang="en-GB" sz="2400" dirty="0"/>
              <a:t>Consultations can be time-consuming for councils to run, </a:t>
            </a:r>
          </a:p>
          <a:p>
            <a:pPr lvl="0"/>
            <a:r>
              <a:rPr lang="en-GB" sz="2400" dirty="0"/>
              <a:t>People can get confused and frustrated by councils undertaking apparently similar consultations at, or near, the same time. </a:t>
            </a:r>
          </a:p>
          <a:p>
            <a:pPr lvl="0"/>
            <a:endParaRPr lang="en-GB"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7934C3-5CCD-460F-BF1B-7A0CD74AE5D8}"/>
              </a:ext>
            </a:extLst>
          </p:cNvPr>
          <p:cNvSpPr txBox="1">
            <a:spLocks noGrp="1"/>
          </p:cNvSpPr>
          <p:nvPr>
            <p:ph type="title"/>
          </p:nvPr>
        </p:nvSpPr>
        <p:spPr/>
        <p:txBody>
          <a:bodyPr anchorCtr="1"/>
          <a:lstStyle/>
          <a:p>
            <a:pPr lvl="0" algn="ctr"/>
            <a:r>
              <a:rPr lang="en-GB" dirty="0"/>
              <a:t>Consultation Survey/Questionnaire </a:t>
            </a:r>
          </a:p>
        </p:txBody>
      </p:sp>
      <p:sp>
        <p:nvSpPr>
          <p:cNvPr id="3" name="Content Placeholder 2">
            <a:extLst>
              <a:ext uri="{FF2B5EF4-FFF2-40B4-BE49-F238E27FC236}">
                <a16:creationId xmlns:a16="http://schemas.microsoft.com/office/drawing/2014/main" xmlns="" id="{D98FB9B4-B6F5-4D48-831B-E6A664F4E05B}"/>
              </a:ext>
            </a:extLst>
          </p:cNvPr>
          <p:cNvSpPr txBox="1">
            <a:spLocks noGrp="1"/>
          </p:cNvSpPr>
          <p:nvPr>
            <p:ph idx="1"/>
          </p:nvPr>
        </p:nvSpPr>
        <p:spPr/>
        <p:txBody>
          <a:bodyPr>
            <a:normAutofit/>
          </a:bodyPr>
          <a:lstStyle/>
          <a:p>
            <a:pPr lvl="0">
              <a:lnSpc>
                <a:spcPct val="80000"/>
              </a:lnSpc>
            </a:pPr>
            <a:r>
              <a:rPr lang="en-GB" sz="2800" dirty="0"/>
              <a:t>It is unrealistic to think you can consult everyone about everything.</a:t>
            </a:r>
          </a:p>
          <a:p>
            <a:pPr lvl="0">
              <a:lnSpc>
                <a:spcPct val="80000"/>
              </a:lnSpc>
            </a:pPr>
            <a:r>
              <a:rPr lang="en-GB" sz="2800" dirty="0"/>
              <a:t>The survey/questionnaire should serve purpose to provide evidence about proposals being put forward </a:t>
            </a:r>
          </a:p>
          <a:p>
            <a:pPr lvl="0">
              <a:lnSpc>
                <a:spcPct val="80000"/>
              </a:lnSpc>
            </a:pPr>
            <a:r>
              <a:rPr lang="en-GB" sz="2800" dirty="0"/>
              <a:t>Various other forms of data captured (Number of service users, Evaluation of service etc) can contribute to the overall consultation </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65388-0957-45AF-B897-161AC6B2E0FB}"/>
              </a:ext>
            </a:extLst>
          </p:cNvPr>
          <p:cNvSpPr txBox="1">
            <a:spLocks noGrp="1"/>
          </p:cNvSpPr>
          <p:nvPr>
            <p:ph type="ctrTitle"/>
          </p:nvPr>
        </p:nvSpPr>
        <p:spPr>
          <a:xfrm>
            <a:off x="1524003" y="205419"/>
            <a:ext cx="9144000" cy="922346"/>
          </a:xfrm>
        </p:spPr>
        <p:txBody>
          <a:bodyPr>
            <a:noAutofit/>
          </a:bodyPr>
          <a:lstStyle/>
          <a:p>
            <a:pPr lvl="0"/>
            <a:r>
              <a:rPr lang="en-GB" sz="4400"/>
              <a:t>Asking the right questions</a:t>
            </a:r>
          </a:p>
        </p:txBody>
      </p:sp>
      <p:sp>
        <p:nvSpPr>
          <p:cNvPr id="3" name="Title 1">
            <a:extLst>
              <a:ext uri="{FF2B5EF4-FFF2-40B4-BE49-F238E27FC236}">
                <a16:creationId xmlns:a16="http://schemas.microsoft.com/office/drawing/2014/main" xmlns="" id="{C4ECB65D-5CD1-430C-906D-4ED465E1CC81}"/>
              </a:ext>
            </a:extLst>
          </p:cNvPr>
          <p:cNvSpPr txBox="1"/>
          <p:nvPr/>
        </p:nvSpPr>
        <p:spPr>
          <a:xfrm>
            <a:off x="1524003" y="3429000"/>
            <a:ext cx="9144000" cy="1261241"/>
          </a:xfrm>
          <a:prstGeom prst="rect">
            <a:avLst/>
          </a:prstGeom>
          <a:noFill/>
          <a:ln cap="flat">
            <a:noFill/>
          </a:ln>
        </p:spPr>
        <p:txBody>
          <a:bodyPr vert="horz" wrap="square" lIns="91440" tIns="45720" rIns="91440" bIns="45720" anchor="b"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6000" b="0" i="0" u="none" strike="noStrike" kern="1200" cap="none" spc="0" baseline="0">
              <a:solidFill>
                <a:srgbClr val="000000"/>
              </a:solidFill>
              <a:uFillTx/>
              <a:latin typeface="Calibri Light"/>
            </a:endParaRPr>
          </a:p>
        </p:txBody>
      </p:sp>
      <p:sp>
        <p:nvSpPr>
          <p:cNvPr id="4" name="TextBox 4">
            <a:extLst>
              <a:ext uri="{FF2B5EF4-FFF2-40B4-BE49-F238E27FC236}">
                <a16:creationId xmlns:a16="http://schemas.microsoft.com/office/drawing/2014/main" xmlns="" id="{F494FCF6-3055-4D2F-8D0A-710F149C216C}"/>
              </a:ext>
            </a:extLst>
          </p:cNvPr>
          <p:cNvSpPr txBox="1"/>
          <p:nvPr/>
        </p:nvSpPr>
        <p:spPr>
          <a:xfrm>
            <a:off x="955035" y="1395538"/>
            <a:ext cx="10281915" cy="424731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When designing questionnaires to help support a consultation activity we should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dirty="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Calibri"/>
              </a:rPr>
              <a:t>Be absolutely clear about the objectives of the survey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Calibri"/>
              </a:rPr>
              <a:t>Review previous questionnaires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Calibri"/>
              </a:rPr>
              <a:t>Are there any budgetary considerations?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Calibri"/>
              </a:rPr>
              <a:t>Will the respondents understand what you are asking?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Calibri"/>
              </a:rPr>
              <a:t>What could you ask for each of your objectives?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Calibri"/>
              </a:rPr>
              <a:t>Get key stakeholders involved</a:t>
            </a:r>
          </a:p>
          <a:p>
            <a:pPr marL="285750" indent="-285750"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Calibri"/>
              </a:rPr>
              <a:t>Identify key questions, what do you actually want to know</a:t>
            </a:r>
            <a:r>
              <a:rPr lang="en-GB" sz="1800" kern="0" dirty="0">
                <a:solidFill>
                  <a:srgbClr val="000000"/>
                </a:solidFill>
                <a:latin typeface="Calibri"/>
              </a:rPr>
              <a:t>? Show how each question links to a specific objective</a:t>
            </a:r>
            <a:endParaRPr lang="en-GB" sz="1800" b="0" i="0" u="none" strike="noStrike" kern="0" cap="none" spc="0" baseline="0" dirty="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Calibri"/>
              </a:rPr>
              <a:t>Major structural divide? - consider two questionnaires (differences between to different respondent types - Residents vs Businesses)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Calibri"/>
              </a:rPr>
              <a:t>Look at the survey from different points of view</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Calibri"/>
              </a:rPr>
              <a:t>Think about what could potentially be misinterpreted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0" cap="none" spc="0" baseline="0" dirty="0">
                <a:solidFill>
                  <a:srgbClr val="000000"/>
                </a:solidFill>
                <a:uFillTx/>
                <a:latin typeface="Calibri"/>
              </a:rPr>
              <a:t>Pilot the survey and Use the results to make improvements</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23FCB5-C9E6-474D-A36E-830065B899CC}"/>
              </a:ext>
            </a:extLst>
          </p:cNvPr>
          <p:cNvSpPr txBox="1">
            <a:spLocks noGrp="1"/>
          </p:cNvSpPr>
          <p:nvPr>
            <p:ph type="ctrTitle"/>
          </p:nvPr>
        </p:nvSpPr>
        <p:spPr>
          <a:xfrm>
            <a:off x="1524003" y="205419"/>
            <a:ext cx="9144000" cy="922346"/>
          </a:xfrm>
        </p:spPr>
        <p:txBody>
          <a:bodyPr>
            <a:noAutofit/>
          </a:bodyPr>
          <a:lstStyle/>
          <a:p>
            <a:pPr lvl="0"/>
            <a:r>
              <a:rPr lang="en-GB" sz="4400"/>
              <a:t>Asking fair questions</a:t>
            </a:r>
          </a:p>
        </p:txBody>
      </p:sp>
      <p:sp>
        <p:nvSpPr>
          <p:cNvPr id="3" name="Title 1">
            <a:extLst>
              <a:ext uri="{FF2B5EF4-FFF2-40B4-BE49-F238E27FC236}">
                <a16:creationId xmlns:a16="http://schemas.microsoft.com/office/drawing/2014/main" xmlns="" id="{598C6FBB-85A4-4157-BF39-1F92FF23A4A7}"/>
              </a:ext>
            </a:extLst>
          </p:cNvPr>
          <p:cNvSpPr txBox="1"/>
          <p:nvPr/>
        </p:nvSpPr>
        <p:spPr>
          <a:xfrm>
            <a:off x="1524003" y="3429000"/>
            <a:ext cx="9144000" cy="1261241"/>
          </a:xfrm>
          <a:prstGeom prst="rect">
            <a:avLst/>
          </a:prstGeom>
          <a:noFill/>
          <a:ln cap="flat">
            <a:noFill/>
          </a:ln>
        </p:spPr>
        <p:txBody>
          <a:bodyPr vert="horz" wrap="square" lIns="91440" tIns="45720" rIns="91440" bIns="45720" anchor="b"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6000" b="0" i="0" u="none" strike="noStrike" kern="1200" cap="none" spc="0" baseline="0">
              <a:solidFill>
                <a:srgbClr val="000000"/>
              </a:solidFill>
              <a:uFillTx/>
              <a:latin typeface="Calibri Light"/>
            </a:endParaRPr>
          </a:p>
        </p:txBody>
      </p:sp>
      <p:sp>
        <p:nvSpPr>
          <p:cNvPr id="4" name="TextBox 4">
            <a:extLst>
              <a:ext uri="{FF2B5EF4-FFF2-40B4-BE49-F238E27FC236}">
                <a16:creationId xmlns:a16="http://schemas.microsoft.com/office/drawing/2014/main" xmlns="" id="{E3825C39-A2DF-44D8-BF49-F6E455A91AA8}"/>
              </a:ext>
            </a:extLst>
          </p:cNvPr>
          <p:cNvSpPr txBox="1"/>
          <p:nvPr/>
        </p:nvSpPr>
        <p:spPr>
          <a:xfrm>
            <a:off x="955035" y="1395538"/>
            <a:ext cx="10281915" cy="538609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Calibri"/>
              </a:rPr>
              <a:t>There are two types of questions that can be asked open questions and closed questions.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1" u="none" strike="noStrike" kern="1200" cap="none" spc="0" baseline="0">
                <a:solidFill>
                  <a:srgbClr val="000000"/>
                </a:solidFill>
                <a:uFillTx/>
                <a:latin typeface="Calibri"/>
              </a:rPr>
              <a:t>Open format questions </a:t>
            </a:r>
            <a:r>
              <a:rPr lang="en-GB" sz="1400" b="0" i="0" u="none" strike="noStrike" kern="1200" cap="none" spc="0" baseline="0">
                <a:solidFill>
                  <a:srgbClr val="000000"/>
                </a:solidFill>
                <a:uFillTx/>
                <a:latin typeface="Calibri"/>
              </a:rPr>
              <a:t>are those that ask for unprompted opinions. In other words, there are no predetermined set of responses, and the participant is free to answer however they choose.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1" u="none" strike="noStrike" kern="1200" cap="none" spc="0" baseline="0">
                <a:solidFill>
                  <a:srgbClr val="000000"/>
                </a:solidFill>
                <a:uFillTx/>
                <a:latin typeface="Calibri"/>
              </a:rPr>
              <a:t>Closed format questions </a:t>
            </a:r>
            <a:r>
              <a:rPr lang="en-GB" sz="1400" b="0" i="0" u="none" strike="noStrike" kern="1200" cap="none" spc="0" baseline="0">
                <a:solidFill>
                  <a:srgbClr val="000000"/>
                </a:solidFill>
                <a:uFillTx/>
                <a:latin typeface="Calibri"/>
              </a:rPr>
              <a:t>usually take the form of a multiple-choice question. They are easy for the respondent and are easier to be analysed once the questionnaires are returned.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a:solidFill>
                <a:srgbClr val="000000"/>
              </a:solidFill>
              <a:uFillTx/>
              <a:latin typeface="Calibri Light"/>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Calibri"/>
              </a:rPr>
              <a:t>When designing surveys/questionnaire to accompany consultations we need to consider the following: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1" u="none" strike="noStrike" kern="1200" cap="none" spc="0" baseline="0">
                <a:solidFill>
                  <a:srgbClr val="000000"/>
                </a:solidFill>
                <a:uFillTx/>
                <a:latin typeface="Calibri"/>
              </a:rPr>
              <a:t>Clarity </a:t>
            </a:r>
            <a:r>
              <a:rPr lang="en-GB" sz="1400" b="1" i="0" u="none" strike="noStrike" kern="1200" cap="none" spc="0" baseline="0">
                <a:solidFill>
                  <a:srgbClr val="000000"/>
                </a:solidFill>
                <a:uFillTx/>
                <a:latin typeface="Calibri"/>
              </a:rPr>
              <a:t>- </a:t>
            </a:r>
            <a:r>
              <a:rPr lang="en-GB" sz="1400" b="0" i="0" u="none" strike="noStrike" kern="1200" cap="none" spc="0" baseline="0">
                <a:solidFill>
                  <a:srgbClr val="000000"/>
                </a:solidFill>
                <a:uFillTx/>
                <a:latin typeface="Calibri"/>
              </a:rPr>
              <a:t>Questions must be clear, succinct, and unambiguous. The goal is to eliminate the chance that the question will mean different things to different people. It is best to phrase your questions empirically if possible and to avoid the use of necessary adjectives.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a:solidFill>
                <a:srgbClr val="000000"/>
              </a:solidFill>
              <a:uFillTx/>
              <a:latin typeface="Calibri Light"/>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1" u="none" strike="noStrike" kern="1200" cap="none" spc="0" baseline="0">
                <a:solidFill>
                  <a:srgbClr val="000000"/>
                </a:solidFill>
                <a:uFillTx/>
                <a:latin typeface="Calibri"/>
              </a:rPr>
              <a:t>Leading Questions </a:t>
            </a:r>
            <a:r>
              <a:rPr lang="en-GB" sz="1400" b="1" i="0" u="none" strike="noStrike" kern="1200" cap="none" spc="0" baseline="0">
                <a:solidFill>
                  <a:srgbClr val="000000"/>
                </a:solidFill>
                <a:uFillTx/>
                <a:latin typeface="Calibri"/>
              </a:rPr>
              <a:t>- </a:t>
            </a:r>
            <a:r>
              <a:rPr lang="en-GB" sz="1400" b="0" i="0" u="none" strike="noStrike" kern="1200" cap="none" spc="0" baseline="0">
                <a:solidFill>
                  <a:srgbClr val="000000"/>
                </a:solidFill>
                <a:uFillTx/>
                <a:latin typeface="Calibri"/>
              </a:rPr>
              <a:t>A leading question is one that forces or implies a certain answer. It is easy to make this mistake in formulating the question as well as the choice of answers.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1" u="none" strike="noStrike" kern="1200" cap="none" spc="0" baseline="0">
                <a:solidFill>
                  <a:srgbClr val="000000"/>
                </a:solidFill>
                <a:uFillTx/>
                <a:latin typeface="Calibri"/>
              </a:rPr>
              <a:t>Phrasing - </a:t>
            </a:r>
            <a:r>
              <a:rPr lang="en-GB" sz="1400" b="0" i="0" u="none" strike="noStrike" kern="1200" cap="none" spc="0" baseline="0">
                <a:solidFill>
                  <a:srgbClr val="000000"/>
                </a:solidFill>
                <a:uFillTx/>
                <a:latin typeface="Calibri"/>
              </a:rPr>
              <a:t>Most adjectives, verbs, and nouns in English have either a positive or negative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connotation.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a:solidFill>
                <a:srgbClr val="000000"/>
              </a:solidFill>
              <a:uFillTx/>
              <a:latin typeface="Calibri Light"/>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1" u="none" strike="noStrike" kern="1200" cap="none" spc="0" baseline="0">
                <a:solidFill>
                  <a:srgbClr val="000000"/>
                </a:solidFill>
                <a:uFillTx/>
                <a:latin typeface="Calibri"/>
              </a:rPr>
              <a:t>Prestige Bias - </a:t>
            </a:r>
            <a:r>
              <a:rPr lang="en-GB" sz="1400" b="0" i="0" u="none" strike="noStrike" kern="1200" cap="none" spc="0" baseline="0">
                <a:solidFill>
                  <a:srgbClr val="000000"/>
                </a:solidFill>
                <a:uFillTx/>
                <a:latin typeface="Calibri"/>
              </a:rPr>
              <a:t>Prestige bias is the tendency for respondents to answer in a way that make them feel or look better.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a:solidFill>
                <a:srgbClr val="000000"/>
              </a:solidFill>
              <a:uFillTx/>
              <a:latin typeface="Calibri Light"/>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1" u="none" strike="noStrike" kern="1200" cap="none" spc="0" baseline="0">
                <a:solidFill>
                  <a:srgbClr val="000000"/>
                </a:solidFill>
                <a:uFillTx/>
                <a:latin typeface="Calibri"/>
              </a:rPr>
              <a:t>Questionnaire length - </a:t>
            </a:r>
            <a:r>
              <a:rPr lang="en-GB" sz="1400" b="0" i="0" u="none" strike="noStrike" kern="1200" cap="none" spc="0" baseline="0">
                <a:solidFill>
                  <a:srgbClr val="000000"/>
                </a:solidFill>
                <a:uFillTx/>
                <a:latin typeface="Calibri"/>
              </a:rPr>
              <a:t>There is no consensus on how many questions should be asked but an overly long questionnaire will lose the respondents attention and may result in a lower response rate.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76518-8C44-4BE7-BF04-4362451F16B3}"/>
              </a:ext>
            </a:extLst>
          </p:cNvPr>
          <p:cNvSpPr txBox="1">
            <a:spLocks noGrp="1"/>
          </p:cNvSpPr>
          <p:nvPr>
            <p:ph type="ctrTitle"/>
          </p:nvPr>
        </p:nvSpPr>
        <p:spPr>
          <a:xfrm>
            <a:off x="1524003" y="215578"/>
            <a:ext cx="9144000" cy="922346"/>
          </a:xfrm>
        </p:spPr>
        <p:txBody>
          <a:bodyPr>
            <a:noAutofit/>
          </a:bodyPr>
          <a:lstStyle/>
          <a:p>
            <a:pPr lvl="0"/>
            <a:r>
              <a:rPr lang="en-GB" sz="4400"/>
              <a:t>Asking fair questions</a:t>
            </a:r>
          </a:p>
        </p:txBody>
      </p:sp>
      <p:sp>
        <p:nvSpPr>
          <p:cNvPr id="3" name="Title 1">
            <a:extLst>
              <a:ext uri="{FF2B5EF4-FFF2-40B4-BE49-F238E27FC236}">
                <a16:creationId xmlns:a16="http://schemas.microsoft.com/office/drawing/2014/main" xmlns="" id="{5CE5839E-E913-406B-8A7B-64535C69D30A}"/>
              </a:ext>
            </a:extLst>
          </p:cNvPr>
          <p:cNvSpPr txBox="1"/>
          <p:nvPr/>
        </p:nvSpPr>
        <p:spPr>
          <a:xfrm>
            <a:off x="1524003" y="3429000"/>
            <a:ext cx="9144000" cy="1261241"/>
          </a:xfrm>
          <a:prstGeom prst="rect">
            <a:avLst/>
          </a:prstGeom>
          <a:noFill/>
          <a:ln cap="flat">
            <a:noFill/>
          </a:ln>
        </p:spPr>
        <p:txBody>
          <a:bodyPr vert="horz" wrap="square" lIns="91440" tIns="45720" rIns="91440" bIns="45720" anchor="b"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6000" b="0" i="0" u="none" strike="noStrike" kern="1200" cap="none" spc="0" baseline="0">
              <a:solidFill>
                <a:srgbClr val="000000"/>
              </a:solidFill>
              <a:uFillTx/>
              <a:latin typeface="Calibri Light"/>
            </a:endParaRPr>
          </a:p>
        </p:txBody>
      </p:sp>
      <p:sp>
        <p:nvSpPr>
          <p:cNvPr id="4" name="TextBox 4">
            <a:extLst>
              <a:ext uri="{FF2B5EF4-FFF2-40B4-BE49-F238E27FC236}">
                <a16:creationId xmlns:a16="http://schemas.microsoft.com/office/drawing/2014/main" xmlns="" id="{2081E1F0-B114-48E5-A295-6D227C3E6A8D}"/>
              </a:ext>
            </a:extLst>
          </p:cNvPr>
          <p:cNvSpPr txBox="1"/>
          <p:nvPr/>
        </p:nvSpPr>
        <p:spPr>
          <a:xfrm>
            <a:off x="1310636" y="1659700"/>
            <a:ext cx="9875520" cy="304699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0000"/>
                </a:solidFill>
                <a:uFillTx/>
                <a:latin typeface="Calibri"/>
              </a:rPr>
              <a:t>How we plan our consultation survey design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Formulate a plan for doing the statistical analysis during the design stage of the project.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Provide a well-written cover letter.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Include clear and concise instructions on how to complete the questionnaire.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The wording of a question should be simple and to the point. Do not use uncommon words or long sentences.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Leave adequate space for respondents to make comments.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Place the most important items in the first half of the questionnaire.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It is important to group items into coherent categories.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Make it convenient. The easier it is for the respondent to complete the questionnaire the better.</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8C68AC-C800-4969-AAA4-CD589B9ABC58}"/>
              </a:ext>
            </a:extLst>
          </p:cNvPr>
          <p:cNvSpPr txBox="1">
            <a:spLocks noGrp="1"/>
          </p:cNvSpPr>
          <p:nvPr>
            <p:ph type="ctrTitle"/>
          </p:nvPr>
        </p:nvSpPr>
        <p:spPr>
          <a:xfrm>
            <a:off x="1524003" y="398458"/>
            <a:ext cx="9144000" cy="1261241"/>
          </a:xfrm>
        </p:spPr>
        <p:txBody>
          <a:bodyPr/>
          <a:lstStyle/>
          <a:p>
            <a:pPr lvl="0"/>
            <a:r>
              <a:rPr lang="en-GB" sz="3600" b="1"/>
              <a:t>Why do we collect demographic Information within a consultation?</a:t>
            </a:r>
          </a:p>
        </p:txBody>
      </p:sp>
      <p:sp>
        <p:nvSpPr>
          <p:cNvPr id="3" name="Title 1">
            <a:extLst>
              <a:ext uri="{FF2B5EF4-FFF2-40B4-BE49-F238E27FC236}">
                <a16:creationId xmlns:a16="http://schemas.microsoft.com/office/drawing/2014/main" xmlns="" id="{D9B92EF6-8EBF-4B24-9B97-95824BA37CAA}"/>
              </a:ext>
            </a:extLst>
          </p:cNvPr>
          <p:cNvSpPr txBox="1"/>
          <p:nvPr/>
        </p:nvSpPr>
        <p:spPr>
          <a:xfrm>
            <a:off x="7019921" y="2771774"/>
            <a:ext cx="4286249" cy="3421063"/>
          </a:xfrm>
          <a:prstGeom prst="rect">
            <a:avLst/>
          </a:prstGeom>
          <a:noFill/>
          <a:ln cap="flat">
            <a:noFill/>
          </a:ln>
        </p:spPr>
        <p:txBody>
          <a:bodyPr vert="horz" wrap="square" lIns="91440" tIns="45720" rIns="91440" bIns="45720" anchor="b"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6000" b="0" i="0" u="none" strike="noStrike" kern="1200" cap="none" spc="0" baseline="0">
              <a:solidFill>
                <a:srgbClr val="000000"/>
              </a:solidFill>
              <a:uFillTx/>
              <a:latin typeface="Calibri Light"/>
            </a:endParaRPr>
          </a:p>
        </p:txBody>
      </p:sp>
      <p:sp>
        <p:nvSpPr>
          <p:cNvPr id="4" name="Title 1">
            <a:extLst>
              <a:ext uri="{FF2B5EF4-FFF2-40B4-BE49-F238E27FC236}">
                <a16:creationId xmlns:a16="http://schemas.microsoft.com/office/drawing/2014/main" xmlns="" id="{EF9C7FDA-E3EA-4B8B-AED6-0C041CAB0DAA}"/>
              </a:ext>
            </a:extLst>
          </p:cNvPr>
          <p:cNvSpPr txBox="1"/>
          <p:nvPr/>
        </p:nvSpPr>
        <p:spPr>
          <a:xfrm>
            <a:off x="1171575" y="1590671"/>
            <a:ext cx="4924428" cy="4602166"/>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Light"/>
              </a:rPr>
              <a:t>Demographics are characteristics of a population and serve purpose around evidence gathering within consultation process (Help with impact assessments). </a:t>
            </a: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alibri Light"/>
            </a:endParaRP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Light"/>
              </a:rPr>
              <a:t>Characteristics such as race, ethnicity, gender, age, education, profession, occupation, and marital status, are all typical examples of demographics that are used in surveys</a:t>
            </a: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alibri Light"/>
            </a:endParaRP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Light"/>
              </a:rPr>
              <a:t>Choosing demographic questions will truly give </a:t>
            </a:r>
            <a:r>
              <a:rPr lang="en-GB" sz="2400" b="0" i="0" u="none" strike="noStrike" kern="0" cap="none" spc="0" baseline="0">
                <a:solidFill>
                  <a:srgbClr val="000000"/>
                </a:solidFill>
                <a:uFillTx/>
                <a:latin typeface="Calibri Light"/>
              </a:rPr>
              <a:t>the council</a:t>
            </a:r>
            <a:r>
              <a:rPr lang="en-GB" sz="2400" b="0" i="0" u="none" strike="noStrike" kern="1200" cap="none" spc="0" baseline="0">
                <a:solidFill>
                  <a:srgbClr val="000000"/>
                </a:solidFill>
                <a:uFillTx/>
                <a:latin typeface="Calibri Light"/>
              </a:rPr>
              <a:t> actionable and meaningful results to assist in making better business decisions.</a:t>
            </a:r>
          </a:p>
        </p:txBody>
      </p:sp>
      <p:sp>
        <p:nvSpPr>
          <p:cNvPr id="5" name="TextBox 2">
            <a:extLst>
              <a:ext uri="{FF2B5EF4-FFF2-40B4-BE49-F238E27FC236}">
                <a16:creationId xmlns:a16="http://schemas.microsoft.com/office/drawing/2014/main" xmlns="" id="{406FC902-A716-420E-BDC2-426DDED1DB51}"/>
              </a:ext>
            </a:extLst>
          </p:cNvPr>
          <p:cNvSpPr txBox="1"/>
          <p:nvPr/>
        </p:nvSpPr>
        <p:spPr>
          <a:xfrm>
            <a:off x="7019921" y="3018196"/>
            <a:ext cx="4572000" cy="25853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Examples of Demographic questions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What is your Age?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To which gender identity do you most identify?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What is your marital status?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What is your sexual orientation?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What is your religion/faith?</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What is your ethnicity?</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5FEFAC-168F-42C0-9EAC-539C9EC8506B}"/>
              </a:ext>
            </a:extLst>
          </p:cNvPr>
          <p:cNvSpPr txBox="1">
            <a:spLocks noGrp="1"/>
          </p:cNvSpPr>
          <p:nvPr>
            <p:ph type="ctrTitle"/>
          </p:nvPr>
        </p:nvSpPr>
        <p:spPr>
          <a:xfrm>
            <a:off x="1524003" y="398458"/>
            <a:ext cx="9144000" cy="1261241"/>
          </a:xfrm>
        </p:spPr>
        <p:txBody>
          <a:bodyPr>
            <a:noAutofit/>
          </a:bodyPr>
          <a:lstStyle/>
          <a:p>
            <a:pPr lvl="0"/>
            <a:r>
              <a:rPr lang="en-GB" sz="4400"/>
              <a:t>Survey design regarding demographic questions</a:t>
            </a:r>
          </a:p>
        </p:txBody>
      </p:sp>
      <p:sp>
        <p:nvSpPr>
          <p:cNvPr id="3" name="Title 1">
            <a:extLst>
              <a:ext uri="{FF2B5EF4-FFF2-40B4-BE49-F238E27FC236}">
                <a16:creationId xmlns:a16="http://schemas.microsoft.com/office/drawing/2014/main" xmlns="" id="{668B5FBE-24A0-429E-8D36-27F484F39C94}"/>
              </a:ext>
            </a:extLst>
          </p:cNvPr>
          <p:cNvSpPr txBox="1"/>
          <p:nvPr/>
        </p:nvSpPr>
        <p:spPr>
          <a:xfrm>
            <a:off x="1524003" y="3429000"/>
            <a:ext cx="9144000" cy="1261241"/>
          </a:xfrm>
          <a:prstGeom prst="rect">
            <a:avLst/>
          </a:prstGeom>
          <a:noFill/>
          <a:ln cap="flat">
            <a:noFill/>
          </a:ln>
        </p:spPr>
        <p:txBody>
          <a:bodyPr vert="horz" wrap="square" lIns="91440" tIns="45720" rIns="91440" bIns="45720" anchor="b"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6000" b="0" i="0" u="none" strike="noStrike" kern="1200" cap="none" spc="0" baseline="0">
              <a:solidFill>
                <a:srgbClr val="000000"/>
              </a:solidFill>
              <a:uFillTx/>
              <a:latin typeface="Calibri Light"/>
            </a:endParaRPr>
          </a:p>
        </p:txBody>
      </p:sp>
      <p:sp>
        <p:nvSpPr>
          <p:cNvPr id="4" name="Title 1">
            <a:extLst>
              <a:ext uri="{FF2B5EF4-FFF2-40B4-BE49-F238E27FC236}">
                <a16:creationId xmlns:a16="http://schemas.microsoft.com/office/drawing/2014/main" xmlns="" id="{C0A609CA-643F-4DB1-B826-953D97482530}"/>
              </a:ext>
            </a:extLst>
          </p:cNvPr>
          <p:cNvSpPr txBox="1"/>
          <p:nvPr/>
        </p:nvSpPr>
        <p:spPr>
          <a:xfrm>
            <a:off x="1028700" y="1907356"/>
            <a:ext cx="10629900" cy="4552184"/>
          </a:xfrm>
          <a:prstGeom prst="rect">
            <a:avLst/>
          </a:prstGeom>
          <a:noFill/>
          <a:ln cap="flat">
            <a:noFill/>
          </a:ln>
        </p:spPr>
        <p:txBody>
          <a:bodyPr vert="horz" wrap="square" lIns="91440" tIns="45720" rIns="91440" bIns="45720" anchor="b" anchorCtr="0"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GB" sz="2500" b="1" i="0" u="none" strike="noStrike" kern="1200" cap="none" spc="0" baseline="0">
                <a:solidFill>
                  <a:srgbClr val="000000"/>
                </a:solidFill>
                <a:uFillTx/>
                <a:latin typeface="Calibri Light"/>
              </a:rPr>
              <a:t>4 Tips on How to Use Surveys to Get Valuable Demographic Information</a:t>
            </a:r>
          </a:p>
          <a:p>
            <a:pPr marL="1143000" marR="0" lvl="0" indent="-1143000" algn="ctr" defTabSz="914400" rtl="0" fontAlgn="auto" hangingPunct="1">
              <a:lnSpc>
                <a:spcPct val="9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GB" sz="2500" b="1" i="0" u="none" strike="noStrike" kern="1200" cap="none" spc="0" baseline="0">
              <a:solidFill>
                <a:srgbClr val="000000"/>
              </a:solidFill>
              <a:uFillTx/>
              <a:latin typeface="Calibri Light"/>
            </a:endParaRPr>
          </a:p>
          <a:p>
            <a:pPr marL="1143000" marR="0" lvl="0" indent="-1143000" algn="l" defTabSz="914400" rtl="0" fontAlgn="auto" hangingPunct="1">
              <a:lnSpc>
                <a:spcPct val="9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2500" b="1" i="0" u="none" strike="noStrike" kern="1200" cap="none" spc="0" baseline="0">
                <a:solidFill>
                  <a:srgbClr val="000000"/>
                </a:solidFill>
                <a:uFillTx/>
                <a:latin typeface="Calibri Light"/>
              </a:rPr>
              <a:t>Make it anonymous.</a:t>
            </a:r>
            <a:r>
              <a:rPr lang="en-GB" sz="2500" b="0" i="0" u="none" strike="noStrike" kern="1200" cap="none" spc="0" baseline="0">
                <a:solidFill>
                  <a:srgbClr val="000000"/>
                </a:solidFill>
                <a:uFillTx/>
                <a:latin typeface="Calibri Light"/>
              </a:rPr>
              <a:t> The fact is, many people are cautious about revealing information they consider private. In case your survey is anonymous, make sure to emphasize that.</a:t>
            </a:r>
          </a:p>
          <a:p>
            <a:pPr marL="1143000" marR="0" lvl="0" indent="-1143000" algn="l" defTabSz="914400" rtl="0" fontAlgn="auto" hangingPunct="1">
              <a:lnSpc>
                <a:spcPct val="9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2500" b="1" i="0" u="none" strike="noStrike" kern="1200" cap="none" spc="0" baseline="0">
                <a:solidFill>
                  <a:srgbClr val="000000"/>
                </a:solidFill>
                <a:uFillTx/>
                <a:latin typeface="Calibri Light"/>
              </a:rPr>
              <a:t>Briefly explain the background of your survey.</a:t>
            </a:r>
            <a:r>
              <a:rPr lang="en-GB" sz="2500" b="0" i="0" u="none" strike="noStrike" kern="1200" cap="none" spc="0" baseline="0">
                <a:solidFill>
                  <a:srgbClr val="000000"/>
                </a:solidFill>
                <a:uFillTx/>
                <a:latin typeface="Calibri Light"/>
              </a:rPr>
              <a:t> Include a brief introduction to your survey in which you would clearly state its purpose. Reassure your respondents by sharing exactly how you’ll be using their information.</a:t>
            </a:r>
          </a:p>
          <a:p>
            <a:pPr marL="1143000" marR="0" lvl="0" indent="-1143000" algn="l" defTabSz="914400" rtl="0" fontAlgn="auto" hangingPunct="1">
              <a:lnSpc>
                <a:spcPct val="9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2500" b="1" i="0" u="none" strike="noStrike" kern="1200" cap="none" spc="0" baseline="0">
                <a:solidFill>
                  <a:srgbClr val="000000"/>
                </a:solidFill>
                <a:uFillTx/>
                <a:latin typeface="Calibri Light"/>
              </a:rPr>
              <a:t>Make it easily accessible and Inclusive.</a:t>
            </a:r>
            <a:r>
              <a:rPr lang="en-GB" sz="2500" b="0" i="0" u="none" strike="noStrike" kern="1200" cap="none" spc="0" baseline="0">
                <a:solidFill>
                  <a:srgbClr val="000000"/>
                </a:solidFill>
                <a:uFillTx/>
                <a:latin typeface="Calibri Light"/>
              </a:rPr>
              <a:t> As we live in a digital world, you need to make sure your survey is available to be filled out online and hard copies. </a:t>
            </a:r>
          </a:p>
          <a:p>
            <a:pPr marL="1143000" marR="0" lvl="0" indent="-1143000" algn="l" defTabSz="914400" rtl="0" fontAlgn="auto" hangingPunct="1">
              <a:lnSpc>
                <a:spcPct val="9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GB" sz="2500" b="1" i="0" u="none" strike="noStrike" kern="1200" cap="none" spc="0" baseline="0">
                <a:solidFill>
                  <a:srgbClr val="000000"/>
                </a:solidFill>
                <a:uFillTx/>
                <a:latin typeface="Calibri Light"/>
              </a:rPr>
              <a:t>Make it brief.</a:t>
            </a:r>
            <a:r>
              <a:rPr lang="en-GB" sz="2500" b="0" i="0" u="none" strike="noStrike" kern="1200" cap="none" spc="0" baseline="0">
                <a:solidFill>
                  <a:srgbClr val="000000"/>
                </a:solidFill>
                <a:uFillTx/>
                <a:latin typeface="Calibri Light"/>
              </a:rPr>
              <a:t> Shorter surveys are easier for respondents to complete. </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2C5429-7460-4856-A7B4-E2D02E881A68}"/>
              </a:ext>
            </a:extLst>
          </p:cNvPr>
          <p:cNvSpPr txBox="1">
            <a:spLocks noGrp="1"/>
          </p:cNvSpPr>
          <p:nvPr>
            <p:ph type="ctrTitle"/>
          </p:nvPr>
        </p:nvSpPr>
        <p:spPr>
          <a:xfrm>
            <a:off x="1524003" y="1122361"/>
            <a:ext cx="9144000" cy="1261241"/>
          </a:xfrm>
        </p:spPr>
        <p:txBody>
          <a:bodyPr/>
          <a:lstStyle/>
          <a:p>
            <a:pPr lvl="0"/>
            <a:r>
              <a:rPr lang="en-GB"/>
              <a:t>Consultation platform </a:t>
            </a:r>
          </a:p>
        </p:txBody>
      </p:sp>
      <p:sp>
        <p:nvSpPr>
          <p:cNvPr id="3" name="Title 1">
            <a:extLst>
              <a:ext uri="{FF2B5EF4-FFF2-40B4-BE49-F238E27FC236}">
                <a16:creationId xmlns:a16="http://schemas.microsoft.com/office/drawing/2014/main" xmlns="" id="{06A8FFB0-3F33-4C08-A599-6A21A99F2F34}"/>
              </a:ext>
            </a:extLst>
          </p:cNvPr>
          <p:cNvSpPr txBox="1"/>
          <p:nvPr/>
        </p:nvSpPr>
        <p:spPr>
          <a:xfrm>
            <a:off x="1524003" y="3429000"/>
            <a:ext cx="9144000" cy="1261241"/>
          </a:xfrm>
          <a:prstGeom prst="rect">
            <a:avLst/>
          </a:prstGeom>
          <a:noFill/>
          <a:ln cap="flat">
            <a:noFill/>
          </a:ln>
        </p:spPr>
        <p:txBody>
          <a:bodyPr vert="horz" wrap="square" lIns="91440" tIns="45720" rIns="91440" bIns="45720" anchor="b"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GB" sz="6000" b="0" i="0" u="none" strike="noStrike" kern="1200" cap="none" spc="0" baseline="0">
              <a:solidFill>
                <a:srgbClr val="000000"/>
              </a:solidFill>
              <a:uFillTx/>
              <a:latin typeface="Calibri Light"/>
            </a:endParaRPr>
          </a:p>
        </p:txBody>
      </p:sp>
      <p:sp>
        <p:nvSpPr>
          <p:cNvPr id="4" name="Title 1">
            <a:extLst>
              <a:ext uri="{FF2B5EF4-FFF2-40B4-BE49-F238E27FC236}">
                <a16:creationId xmlns:a16="http://schemas.microsoft.com/office/drawing/2014/main" xmlns="" id="{9C9B0760-B96A-4443-B2B2-1A16DF88BFAE}"/>
              </a:ext>
            </a:extLst>
          </p:cNvPr>
          <p:cNvSpPr txBox="1"/>
          <p:nvPr/>
        </p:nvSpPr>
        <p:spPr>
          <a:xfrm>
            <a:off x="551384" y="3429000"/>
            <a:ext cx="9448796" cy="1261241"/>
          </a:xfrm>
          <a:prstGeom prst="rect">
            <a:avLst/>
          </a:prstGeom>
          <a:noFill/>
          <a:ln cap="flat">
            <a:noFill/>
          </a:ln>
        </p:spPr>
        <p:txBody>
          <a:bodyPr vert="horz" wrap="square" lIns="91440" tIns="45720" rIns="91440" bIns="45720" anchor="b" anchorCtr="1" compatLnSpc="1">
            <a:normAutofit/>
          </a:bodyPr>
          <a:lstStyle/>
          <a:p>
            <a:pPr marL="0" marR="0" lvl="0" indent="0" algn="ctr"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GB" sz="5100" b="0" i="0" u="none" strike="noStrike" kern="1200" cap="none" spc="0" baseline="0">
                <a:solidFill>
                  <a:srgbClr val="000000"/>
                </a:solidFill>
                <a:uFillTx/>
                <a:latin typeface="Calibri Light"/>
                <a:hlinkClick r:id="rId3"/>
              </a:rPr>
              <a:t>https://consultations.essex.gov.uk/</a:t>
            </a:r>
            <a:r>
              <a:rPr lang="en-GB" sz="5100" b="0" i="0" u="none" strike="noStrike" kern="1200" cap="none" spc="0" baseline="0">
                <a:solidFill>
                  <a:srgbClr val="000000"/>
                </a:solidFill>
                <a:uFillTx/>
                <a:latin typeface="Calibri Light"/>
              </a:rPr>
              <a:t> </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91544" y="260648"/>
            <a:ext cx="7848600" cy="1143000"/>
          </a:xfrm>
        </p:spPr>
        <p:txBody>
          <a:bodyPr/>
          <a:lstStyle/>
          <a:p>
            <a:pPr eaLnBrk="1" hangingPunct="1">
              <a:defRPr/>
            </a:pPr>
            <a:r>
              <a:rPr lang="en-US" sz="4000" dirty="0"/>
              <a:t>Today we will cover…</a:t>
            </a:r>
          </a:p>
        </p:txBody>
      </p:sp>
      <p:sp>
        <p:nvSpPr>
          <p:cNvPr id="4" name="Slide Number Placeholder 3"/>
          <p:cNvSpPr>
            <a:spLocks noGrp="1"/>
          </p:cNvSpPr>
          <p:nvPr>
            <p:ph type="sldNum" sz="quarter" idx="4294967295"/>
          </p:nvPr>
        </p:nvSpPr>
        <p:spPr>
          <a:xfrm>
            <a:off x="839416" y="851737"/>
            <a:ext cx="8207375" cy="5688012"/>
          </a:xfrm>
          <a:prstGeom prst="rect">
            <a:avLst/>
          </a:prstGeom>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a:t>
            </a:r>
            <a:endParaRPr lang="en-GB" sz="32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3200" dirty="0">
                <a:latin typeface="Arial" panose="020B0604020202020204" pitchFamily="34" charset="0"/>
                <a:cs typeface="Arial" panose="020B0604020202020204" pitchFamily="34" charset="0"/>
              </a:rPr>
              <a:t>Why we consult</a:t>
            </a:r>
          </a:p>
          <a:p>
            <a:pPr marL="342900" indent="-342900" algn="l">
              <a:buFont typeface="Arial" panose="020B0604020202020204" pitchFamily="34" charset="0"/>
              <a:buChar char="•"/>
            </a:pPr>
            <a:r>
              <a:rPr lang="en-GB" sz="3200" dirty="0">
                <a:latin typeface="Arial" panose="020B0604020202020204" pitchFamily="34" charset="0"/>
                <a:cs typeface="Arial" panose="020B0604020202020204" pitchFamily="34" charset="0"/>
              </a:rPr>
              <a:t>Legal requirements</a:t>
            </a:r>
          </a:p>
          <a:p>
            <a:pPr marL="342900" indent="-342900" algn="l">
              <a:buFont typeface="Arial" panose="020B0604020202020204" pitchFamily="34" charset="0"/>
              <a:buChar char="•"/>
            </a:pPr>
            <a:r>
              <a:rPr lang="en-GB" sz="3200" dirty="0">
                <a:latin typeface="Arial" panose="020B0604020202020204" pitchFamily="34" charset="0"/>
                <a:cs typeface="Arial" panose="020B0604020202020204" pitchFamily="34" charset="0"/>
              </a:rPr>
              <a:t>Consultation on draft documents</a:t>
            </a:r>
          </a:p>
          <a:p>
            <a:pPr marL="342900" indent="-342900" algn="l">
              <a:buFont typeface="Arial" panose="020B0604020202020204" pitchFamily="34" charset="0"/>
              <a:buChar char="•"/>
            </a:pPr>
            <a:r>
              <a:rPr lang="en-GB" sz="3200" dirty="0">
                <a:latin typeface="Arial" panose="020B0604020202020204" pitchFamily="34" charset="0"/>
                <a:cs typeface="Arial" panose="020B0604020202020204" pitchFamily="34" charset="0"/>
              </a:rPr>
              <a:t>Decisions to consult</a:t>
            </a:r>
          </a:p>
          <a:p>
            <a:pPr marL="342900" indent="-342900" algn="l">
              <a:buFont typeface="Arial" panose="020B0604020202020204" pitchFamily="34" charset="0"/>
              <a:buChar char="•"/>
            </a:pPr>
            <a:r>
              <a:rPr lang="en-GB" sz="3200" dirty="0">
                <a:latin typeface="Arial" panose="020B0604020202020204" pitchFamily="34" charset="0"/>
                <a:cs typeface="Arial" panose="020B0604020202020204" pitchFamily="34" charset="0"/>
              </a:rPr>
              <a:t>Demographic information</a:t>
            </a:r>
          </a:p>
          <a:p>
            <a:pPr marL="342900" indent="-342900" algn="l">
              <a:buFont typeface="Arial" panose="020B0604020202020204" pitchFamily="34" charset="0"/>
              <a:buChar char="•"/>
            </a:pPr>
            <a:r>
              <a:rPr lang="en-GB" sz="3200" dirty="0">
                <a:latin typeface="Arial" panose="020B0604020202020204" pitchFamily="34" charset="0"/>
                <a:cs typeface="Arial" panose="020B0604020202020204" pitchFamily="34" charset="0"/>
              </a:rPr>
              <a:t>Ensuring a fair question</a:t>
            </a:r>
          </a:p>
          <a:p>
            <a:pPr marL="342900" indent="-342900" algn="l">
              <a:buFont typeface="Arial" panose="020B0604020202020204" pitchFamily="34" charset="0"/>
              <a:buChar char="•"/>
            </a:pPr>
            <a:r>
              <a:rPr lang="en-GB" sz="3200" dirty="0">
                <a:latin typeface="Arial" panose="020B0604020202020204" pitchFamily="34" charset="0"/>
                <a:cs typeface="Arial" panose="020B0604020202020204" pitchFamily="34" charset="0"/>
              </a:rPr>
              <a:t>Demonstration of consultation platform</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mn-lt"/>
            </a:endParaRPr>
          </a:p>
          <a:p>
            <a:pPr marL="285750" indent="-285750">
              <a:buFont typeface="Arial" panose="020B0604020202020204" pitchFamily="34" charset="0"/>
              <a:buChar char="•"/>
            </a:pPr>
            <a:endParaRPr lang="en-US" sz="1400" dirty="0">
              <a:latin typeface="+mn-lt"/>
            </a:endParaRPr>
          </a:p>
          <a:p>
            <a:pPr lvl="0"/>
            <a:endParaRPr lang="en-US" sz="1400" dirty="0">
              <a:latin typeface="+mn-lt"/>
            </a:endParaRPr>
          </a:p>
          <a:p>
            <a:pPr marL="285750" indent="-285750">
              <a:buFont typeface="Arial" panose="020B0604020202020204" pitchFamily="34" charset="0"/>
              <a:buChar char="•"/>
            </a:pPr>
            <a:endParaRPr lang="en-US" sz="1400" dirty="0">
              <a:latin typeface="Arial" pitchFamily="34" charset="0"/>
            </a:endParaRPr>
          </a:p>
        </p:txBody>
      </p:sp>
    </p:spTree>
    <p:custDataLst>
      <p:tags r:id="rId1"/>
    </p:custDataLst>
    <p:extLst>
      <p:ext uri="{BB962C8B-B14F-4D97-AF65-F5344CB8AC3E}">
        <p14:creationId xmlns:p14="http://schemas.microsoft.com/office/powerpoint/2010/main" val="3402123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21F38-C621-4374-9139-9BCEFA2C7176}"/>
              </a:ext>
            </a:extLst>
          </p:cNvPr>
          <p:cNvSpPr txBox="1">
            <a:spLocks noGrp="1"/>
          </p:cNvSpPr>
          <p:nvPr>
            <p:ph type="ctrTitle"/>
          </p:nvPr>
        </p:nvSpPr>
        <p:spPr>
          <a:xfrm>
            <a:off x="640080" y="2074362"/>
            <a:ext cx="2752353" cy="2709275"/>
          </a:xfrm>
          <a:solidFill>
            <a:srgbClr val="262626"/>
          </a:solidFill>
          <a:ln w="174622">
            <a:solidFill>
              <a:srgbClr val="262626"/>
            </a:solidFill>
            <a:prstDash val="solid"/>
          </a:ln>
        </p:spPr>
        <p:txBody>
          <a:bodyPr anchor="ctr"/>
          <a:lstStyle/>
          <a:p>
            <a:pPr lvl="0"/>
            <a:r>
              <a:rPr lang="en-US" sz="2600">
                <a:solidFill>
                  <a:srgbClr val="FFFFFF"/>
                </a:solidFill>
              </a:rPr>
              <a:t>Consultation platform </a:t>
            </a:r>
          </a:p>
        </p:txBody>
      </p:sp>
      <p:pic>
        <p:nvPicPr>
          <p:cNvPr id="3" name="Picture 2">
            <a:extLst>
              <a:ext uri="{FF2B5EF4-FFF2-40B4-BE49-F238E27FC236}">
                <a16:creationId xmlns:a16="http://schemas.microsoft.com/office/drawing/2014/main" xmlns="" id="{33E85D05-7135-46EE-B808-A92228A34537}"/>
              </a:ext>
            </a:extLst>
          </p:cNvPr>
          <p:cNvPicPr>
            <a:picLocks noChangeAspect="1"/>
          </p:cNvPicPr>
          <p:nvPr/>
        </p:nvPicPr>
        <p:blipFill>
          <a:blip r:embed="rId3"/>
          <a:stretch>
            <a:fillRect/>
          </a:stretch>
        </p:blipFill>
        <p:spPr>
          <a:xfrm>
            <a:off x="4086225" y="1226685"/>
            <a:ext cx="7830446" cy="4404628"/>
          </a:xfrm>
          <a:prstGeom prst="rect">
            <a:avLst/>
          </a:prstGeom>
          <a:noFill/>
          <a:ln cap="flat">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8C7069-F5EE-41E5-AC07-A77DD72D4847}"/>
              </a:ext>
            </a:extLst>
          </p:cNvPr>
          <p:cNvSpPr txBox="1">
            <a:spLocks noGrp="1"/>
          </p:cNvSpPr>
          <p:nvPr>
            <p:ph type="ctrTitle"/>
          </p:nvPr>
        </p:nvSpPr>
        <p:spPr>
          <a:xfrm>
            <a:off x="640080" y="2074362"/>
            <a:ext cx="2752353" cy="2709275"/>
          </a:xfrm>
          <a:solidFill>
            <a:srgbClr val="262626"/>
          </a:solidFill>
          <a:ln w="174622">
            <a:solidFill>
              <a:srgbClr val="262626"/>
            </a:solidFill>
            <a:prstDash val="solid"/>
          </a:ln>
        </p:spPr>
        <p:txBody>
          <a:bodyPr anchor="ctr"/>
          <a:lstStyle/>
          <a:p>
            <a:pPr lvl="0"/>
            <a:r>
              <a:rPr lang="en-US" sz="2600">
                <a:solidFill>
                  <a:srgbClr val="FFFFFF"/>
                </a:solidFill>
              </a:rPr>
              <a:t>Consultation platform </a:t>
            </a:r>
          </a:p>
        </p:txBody>
      </p:sp>
      <p:sp>
        <p:nvSpPr>
          <p:cNvPr id="3" name="Rectangle 3">
            <a:extLst>
              <a:ext uri="{FF2B5EF4-FFF2-40B4-BE49-F238E27FC236}">
                <a16:creationId xmlns:a16="http://schemas.microsoft.com/office/drawing/2014/main" xmlns="" id="{2844C103-CD80-45EF-9E7C-5F6D87C01C0E}"/>
              </a:ext>
            </a:extLst>
          </p:cNvPr>
          <p:cNvSpPr/>
          <p:nvPr/>
        </p:nvSpPr>
        <p:spPr>
          <a:xfrm>
            <a:off x="901836" y="687884"/>
            <a:ext cx="2228850" cy="36933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hlinkClick r:id="rId3"/>
              </a:rPr>
              <a:t>Consultation example</a:t>
            </a:r>
            <a:endParaRPr lang="en-GB" sz="1800" b="0" i="0" u="none" strike="noStrike" kern="1200" cap="none" spc="0" baseline="0">
              <a:solidFill>
                <a:srgbClr val="000000"/>
              </a:solidFill>
              <a:uFillTx/>
              <a:latin typeface="Calibri"/>
            </a:endParaRPr>
          </a:p>
        </p:txBody>
      </p:sp>
      <p:pic>
        <p:nvPicPr>
          <p:cNvPr id="4" name="Picture 4">
            <a:extLst>
              <a:ext uri="{FF2B5EF4-FFF2-40B4-BE49-F238E27FC236}">
                <a16:creationId xmlns:a16="http://schemas.microsoft.com/office/drawing/2014/main" xmlns="" id="{86AEF7AB-5048-4D91-BBC7-312E0EB5D399}"/>
              </a:ext>
            </a:extLst>
          </p:cNvPr>
          <p:cNvPicPr>
            <a:picLocks noChangeAspect="1"/>
          </p:cNvPicPr>
          <p:nvPr/>
        </p:nvPicPr>
        <p:blipFill>
          <a:blip r:embed="rId4"/>
          <a:srcRect b="7002"/>
          <a:stretch>
            <a:fillRect/>
          </a:stretch>
        </p:blipFill>
        <p:spPr>
          <a:xfrm>
            <a:off x="3841284" y="0"/>
            <a:ext cx="5826584" cy="3047996"/>
          </a:xfrm>
          <a:prstGeom prst="rect">
            <a:avLst/>
          </a:prstGeom>
          <a:noFill/>
          <a:ln cap="flat">
            <a:noFill/>
          </a:ln>
        </p:spPr>
      </p:pic>
      <p:pic>
        <p:nvPicPr>
          <p:cNvPr id="5" name="Picture 5">
            <a:extLst>
              <a:ext uri="{FF2B5EF4-FFF2-40B4-BE49-F238E27FC236}">
                <a16:creationId xmlns:a16="http://schemas.microsoft.com/office/drawing/2014/main" xmlns="" id="{8D711327-EA4D-4EF7-86F7-4EF2379A6033}"/>
              </a:ext>
            </a:extLst>
          </p:cNvPr>
          <p:cNvPicPr>
            <a:picLocks noChangeAspect="1"/>
          </p:cNvPicPr>
          <p:nvPr/>
        </p:nvPicPr>
        <p:blipFill>
          <a:blip r:embed="rId5"/>
          <a:srcRect t="22478" b="7060"/>
          <a:stretch>
            <a:fillRect/>
          </a:stretch>
        </p:blipFill>
        <p:spPr>
          <a:xfrm>
            <a:off x="6931289" y="3286125"/>
            <a:ext cx="5260716" cy="2000250"/>
          </a:xfrm>
          <a:prstGeom prst="rect">
            <a:avLst/>
          </a:prstGeom>
          <a:noFill/>
          <a:ln cap="flat">
            <a:noFill/>
          </a:ln>
        </p:spPr>
      </p:pic>
      <p:pic>
        <p:nvPicPr>
          <p:cNvPr id="6" name="Picture 6">
            <a:extLst>
              <a:ext uri="{FF2B5EF4-FFF2-40B4-BE49-F238E27FC236}">
                <a16:creationId xmlns:a16="http://schemas.microsoft.com/office/drawing/2014/main" xmlns="" id="{F5E0FB55-B8A8-48BF-9BCA-623B67D1D8DB}"/>
              </a:ext>
            </a:extLst>
          </p:cNvPr>
          <p:cNvPicPr>
            <a:picLocks noChangeAspect="1"/>
          </p:cNvPicPr>
          <p:nvPr/>
        </p:nvPicPr>
        <p:blipFill>
          <a:blip r:embed="rId6"/>
          <a:srcRect t="23457" b="9464"/>
          <a:stretch>
            <a:fillRect/>
          </a:stretch>
        </p:blipFill>
        <p:spPr>
          <a:xfrm>
            <a:off x="3256909" y="4905371"/>
            <a:ext cx="4535140" cy="1711180"/>
          </a:xfrm>
          <a:prstGeom prst="rect">
            <a:avLst/>
          </a:prstGeom>
          <a:noFill/>
          <a:ln cap="flat">
            <a:noFill/>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CD1C96A-1DFF-4A4E-8EBB-82900D851B1B}"/>
              </a:ext>
            </a:extLst>
          </p:cNvPr>
          <p:cNvPicPr>
            <a:picLocks noChangeAspect="1"/>
          </p:cNvPicPr>
          <p:nvPr/>
        </p:nvPicPr>
        <p:blipFill>
          <a:blip r:embed="rId4"/>
          <a:stretch>
            <a:fillRect/>
          </a:stretch>
        </p:blipFill>
        <p:spPr>
          <a:xfrm>
            <a:off x="2351584" y="746433"/>
            <a:ext cx="7344816" cy="5261958"/>
          </a:xfrm>
          <a:prstGeom prst="rect">
            <a:avLst/>
          </a:prstGeom>
        </p:spPr>
      </p:pic>
      <p:sp>
        <p:nvSpPr>
          <p:cNvPr id="3" name="Title 2">
            <a:extLst>
              <a:ext uri="{FF2B5EF4-FFF2-40B4-BE49-F238E27FC236}">
                <a16:creationId xmlns:a16="http://schemas.microsoft.com/office/drawing/2014/main" xmlns="" id="{80E18CBF-81D3-430E-82B7-3B29AD018125}"/>
              </a:ext>
            </a:extLst>
          </p:cNvPr>
          <p:cNvSpPr>
            <a:spLocks noGrp="1"/>
          </p:cNvSpPr>
          <p:nvPr>
            <p:ph type="title"/>
          </p:nvPr>
        </p:nvSpPr>
        <p:spPr/>
        <p:txBody>
          <a:bodyPr/>
          <a:lstStyle/>
          <a:p>
            <a:r>
              <a:rPr lang="en-GB" dirty="0"/>
              <a:t>Questions?</a:t>
            </a:r>
          </a:p>
        </p:txBody>
      </p:sp>
    </p:spTree>
    <p:custDataLst>
      <p:tags r:id="rId1"/>
    </p:custDataLst>
    <p:extLst>
      <p:ext uri="{BB962C8B-B14F-4D97-AF65-F5344CB8AC3E}">
        <p14:creationId xmlns:p14="http://schemas.microsoft.com/office/powerpoint/2010/main" val="426907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BDA625-80FE-4623-AB12-A199D5BFC13E}"/>
              </a:ext>
            </a:extLst>
          </p:cNvPr>
          <p:cNvSpPr>
            <a:spLocks noGrp="1"/>
          </p:cNvSpPr>
          <p:nvPr>
            <p:ph type="title"/>
          </p:nvPr>
        </p:nvSpPr>
        <p:spPr/>
        <p:txBody>
          <a:bodyPr/>
          <a:lstStyle/>
          <a:p>
            <a:r>
              <a:rPr lang="en-GB" dirty="0"/>
              <a:t>What</a:t>
            </a:r>
            <a:r>
              <a:rPr lang="en-GB" baseline="0" dirty="0"/>
              <a:t> is consultation?</a:t>
            </a:r>
            <a:endParaRPr lang="en-GB" dirty="0"/>
          </a:p>
        </p:txBody>
      </p:sp>
      <p:sp>
        <p:nvSpPr>
          <p:cNvPr id="3" name="Text Placeholder 2">
            <a:extLst>
              <a:ext uri="{FF2B5EF4-FFF2-40B4-BE49-F238E27FC236}">
                <a16:creationId xmlns:a16="http://schemas.microsoft.com/office/drawing/2014/main" xmlns="" id="{117D5CB2-9D38-4442-B78F-AF6B861EFD0C}"/>
              </a:ext>
            </a:extLst>
          </p:cNvPr>
          <p:cNvSpPr>
            <a:spLocks noGrp="1"/>
          </p:cNvSpPr>
          <p:nvPr>
            <p:ph type="body" idx="4294967295"/>
          </p:nvPr>
        </p:nvSpPr>
        <p:spPr>
          <a:xfrm>
            <a:off x="911424" y="1196752"/>
            <a:ext cx="6346825" cy="3881437"/>
          </a:xfrm>
        </p:spPr>
        <p:txBody>
          <a:bodyPr>
            <a:noAutofit/>
          </a:bodyPr>
          <a:lstStyle/>
          <a:p>
            <a:r>
              <a:rPr lang="en-GB" sz="2800" dirty="0"/>
              <a:t>Consultation is </a:t>
            </a:r>
          </a:p>
          <a:p>
            <a:pPr lvl="1"/>
            <a:r>
              <a:rPr lang="en-GB" sz="2800" dirty="0"/>
              <a:t>a recorded two-way communication</a:t>
            </a:r>
          </a:p>
          <a:p>
            <a:pPr lvl="1"/>
            <a:r>
              <a:rPr lang="en-GB" sz="2800" dirty="0"/>
              <a:t>with service users, providers or a section of the public </a:t>
            </a:r>
          </a:p>
          <a:p>
            <a:pPr lvl="1"/>
            <a:r>
              <a:rPr lang="en-GB" sz="2800" dirty="0"/>
              <a:t>to find out their views on a specific proposal or decision</a:t>
            </a:r>
          </a:p>
          <a:p>
            <a:pPr lvl="1"/>
            <a:r>
              <a:rPr lang="en-GB" sz="2800" dirty="0"/>
              <a:t>so that their views can inform the final decision.</a:t>
            </a:r>
          </a:p>
          <a:p>
            <a:pPr lvl="1"/>
            <a:endParaRPr lang="en-GB" sz="2800" dirty="0"/>
          </a:p>
        </p:txBody>
      </p:sp>
    </p:spTree>
    <p:custDataLst>
      <p:tags r:id="rId1"/>
    </p:custDataLst>
    <p:extLst>
      <p:ext uri="{BB962C8B-B14F-4D97-AF65-F5344CB8AC3E}">
        <p14:creationId xmlns:p14="http://schemas.microsoft.com/office/powerpoint/2010/main" val="416933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9A60CC-2772-42AC-83D6-05622FCA7F26}"/>
              </a:ext>
            </a:extLst>
          </p:cNvPr>
          <p:cNvSpPr>
            <a:spLocks noGrp="1"/>
          </p:cNvSpPr>
          <p:nvPr>
            <p:ph type="title"/>
          </p:nvPr>
        </p:nvSpPr>
        <p:spPr/>
        <p:txBody>
          <a:bodyPr>
            <a:normAutofit fontScale="90000"/>
          </a:bodyPr>
          <a:lstStyle/>
          <a:p>
            <a:r>
              <a:rPr lang="en-GB" sz="4000" dirty="0"/>
              <a:t>When do we have to consult?</a:t>
            </a:r>
          </a:p>
        </p:txBody>
      </p:sp>
      <p:sp>
        <p:nvSpPr>
          <p:cNvPr id="3" name="Text Placeholder 2">
            <a:extLst>
              <a:ext uri="{FF2B5EF4-FFF2-40B4-BE49-F238E27FC236}">
                <a16:creationId xmlns:a16="http://schemas.microsoft.com/office/drawing/2014/main" xmlns="" id="{1BB0BC0A-5E16-4EB7-8126-5E8ADE90E61F}"/>
              </a:ext>
            </a:extLst>
          </p:cNvPr>
          <p:cNvSpPr>
            <a:spLocks noGrp="1"/>
          </p:cNvSpPr>
          <p:nvPr>
            <p:ph type="body" idx="4294967295"/>
          </p:nvPr>
        </p:nvSpPr>
        <p:spPr>
          <a:xfrm>
            <a:off x="1055440" y="1628800"/>
            <a:ext cx="7886700" cy="4351338"/>
          </a:xfrm>
          <a:prstGeom prst="rect">
            <a:avLst/>
          </a:prstGeom>
        </p:spPr>
        <p:txBody>
          <a:bodyPr/>
          <a:lstStyle/>
          <a:p>
            <a:r>
              <a:rPr lang="en-GB" sz="3200" b="1" dirty="0"/>
              <a:t>A specific law says we must</a:t>
            </a:r>
          </a:p>
          <a:p>
            <a:r>
              <a:rPr lang="en-GB" sz="3200" b="1" dirty="0"/>
              <a:t>We are proposing to close/change a service</a:t>
            </a:r>
          </a:p>
          <a:p>
            <a:r>
              <a:rPr lang="en-GB" sz="3200" b="1" dirty="0"/>
              <a:t>There is a history of consultation on an issue ‘legitimate expectation’.</a:t>
            </a:r>
          </a:p>
          <a:p>
            <a:r>
              <a:rPr lang="en-GB" sz="3200" b="1" dirty="0"/>
              <a:t>If we want to find out what people think.</a:t>
            </a:r>
          </a:p>
        </p:txBody>
      </p:sp>
    </p:spTree>
    <p:custDataLst>
      <p:tags r:id="rId1"/>
    </p:custDataLst>
    <p:extLst>
      <p:ext uri="{BB962C8B-B14F-4D97-AF65-F5344CB8AC3E}">
        <p14:creationId xmlns:p14="http://schemas.microsoft.com/office/powerpoint/2010/main" val="39091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467D8-2AB0-4EAE-9290-1C6AB373C852}"/>
              </a:ext>
            </a:extLst>
          </p:cNvPr>
          <p:cNvSpPr>
            <a:spLocks noGrp="1"/>
          </p:cNvSpPr>
          <p:nvPr>
            <p:ph type="title"/>
          </p:nvPr>
        </p:nvSpPr>
        <p:spPr/>
        <p:txBody>
          <a:bodyPr/>
          <a:lstStyle/>
          <a:p>
            <a:r>
              <a:rPr lang="en-GB" dirty="0"/>
              <a:t>Legal Rules</a:t>
            </a:r>
          </a:p>
        </p:txBody>
      </p:sp>
      <p:sp>
        <p:nvSpPr>
          <p:cNvPr id="3" name="Text Placeholder 2">
            <a:extLst>
              <a:ext uri="{FF2B5EF4-FFF2-40B4-BE49-F238E27FC236}">
                <a16:creationId xmlns:a16="http://schemas.microsoft.com/office/drawing/2014/main" xmlns="" id="{2DB47128-C90E-476B-9330-1CC8A79C2664}"/>
              </a:ext>
            </a:extLst>
          </p:cNvPr>
          <p:cNvSpPr>
            <a:spLocks noGrp="1"/>
          </p:cNvSpPr>
          <p:nvPr>
            <p:ph type="body" idx="4294967295"/>
          </p:nvPr>
        </p:nvSpPr>
        <p:spPr>
          <a:xfrm>
            <a:off x="1199456" y="1556792"/>
            <a:ext cx="7886700" cy="4351338"/>
          </a:xfrm>
          <a:prstGeom prst="rect">
            <a:avLst/>
          </a:prstGeom>
        </p:spPr>
        <p:txBody>
          <a:bodyPr/>
          <a:lstStyle/>
          <a:p>
            <a:pPr marL="0" indent="0">
              <a:buNone/>
            </a:pPr>
            <a:r>
              <a:rPr lang="en-GB" sz="3600" b="1" dirty="0"/>
              <a:t>Consultations must:</a:t>
            </a:r>
          </a:p>
          <a:p>
            <a:r>
              <a:rPr lang="en-GB" dirty="0"/>
              <a:t>Be undertaken at</a:t>
            </a:r>
            <a:r>
              <a:rPr lang="en-GB" baseline="0" dirty="0"/>
              <a:t> a time when the proposals are at a formative stage</a:t>
            </a:r>
          </a:p>
          <a:p>
            <a:r>
              <a:rPr lang="en-GB" baseline="0" dirty="0"/>
              <a:t>Be accompanied by enough information to enable people to give an informed response</a:t>
            </a:r>
          </a:p>
          <a:p>
            <a:r>
              <a:rPr lang="en-GB" baseline="0" dirty="0"/>
              <a:t>Be open for sufficient time to allow people to respond</a:t>
            </a:r>
          </a:p>
          <a:p>
            <a:r>
              <a:rPr lang="en-GB" baseline="0" dirty="0"/>
              <a:t>Be taken into account by the decision maker</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GB" sz="1800" kern="1200" baseline="0" dirty="0">
                <a:solidFill>
                  <a:schemeClr val="tx1">
                    <a:lumMod val="75000"/>
                    <a:lumOff val="25000"/>
                  </a:schemeClr>
                </a:solidFill>
                <a:effectLst/>
                <a:latin typeface="+mn-lt"/>
                <a:ea typeface="+mn-ea"/>
                <a:cs typeface="+mn-cs"/>
              </a:rPr>
              <a:t>These rules apply to </a:t>
            </a:r>
            <a:r>
              <a:rPr lang="en-GB" sz="1800" b="1" u="sng" kern="1200" baseline="0" dirty="0">
                <a:solidFill>
                  <a:schemeClr val="tx1">
                    <a:lumMod val="75000"/>
                    <a:lumOff val="25000"/>
                  </a:schemeClr>
                </a:solidFill>
                <a:effectLst/>
                <a:latin typeface="+mn-lt"/>
                <a:ea typeface="+mn-ea"/>
                <a:cs typeface="+mn-cs"/>
              </a:rPr>
              <a:t>all</a:t>
            </a:r>
            <a:r>
              <a:rPr lang="en-GB" sz="1800" b="1" u="none" kern="1200" baseline="0" dirty="0">
                <a:solidFill>
                  <a:schemeClr val="tx1">
                    <a:lumMod val="75000"/>
                    <a:lumOff val="25000"/>
                  </a:schemeClr>
                </a:solidFill>
                <a:effectLst/>
                <a:latin typeface="+mn-lt"/>
                <a:ea typeface="+mn-ea"/>
                <a:cs typeface="+mn-cs"/>
              </a:rPr>
              <a:t> </a:t>
            </a:r>
            <a:r>
              <a:rPr lang="en-GB" sz="1800" kern="1200" baseline="0" dirty="0">
                <a:solidFill>
                  <a:schemeClr val="tx1">
                    <a:lumMod val="75000"/>
                    <a:lumOff val="25000"/>
                  </a:schemeClr>
                </a:solidFill>
                <a:effectLst/>
                <a:latin typeface="+mn-lt"/>
                <a:ea typeface="+mn-ea"/>
                <a:cs typeface="+mn-cs"/>
              </a:rPr>
              <a:t>consultations, even if they are voluntary.</a:t>
            </a:r>
            <a:endParaRPr lang="en-GB" sz="1800" dirty="0">
              <a:effectLst/>
            </a:endParaRPr>
          </a:p>
          <a:p>
            <a:endParaRPr lang="en-GB" baseline="0" dirty="0"/>
          </a:p>
        </p:txBody>
      </p:sp>
    </p:spTree>
    <p:custDataLst>
      <p:tags r:id="rId1"/>
    </p:custDataLst>
    <p:extLst>
      <p:ext uri="{BB962C8B-B14F-4D97-AF65-F5344CB8AC3E}">
        <p14:creationId xmlns:p14="http://schemas.microsoft.com/office/powerpoint/2010/main" val="2474422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F6790F-0294-46E6-B8AF-EA150F9492DF}"/>
              </a:ext>
            </a:extLst>
          </p:cNvPr>
          <p:cNvSpPr>
            <a:spLocks noGrp="1"/>
          </p:cNvSpPr>
          <p:nvPr>
            <p:ph type="title"/>
          </p:nvPr>
        </p:nvSpPr>
        <p:spPr/>
        <p:txBody>
          <a:bodyPr/>
          <a:lstStyle/>
          <a:p>
            <a:r>
              <a:rPr lang="en-GB" dirty="0"/>
              <a:t>What the law does NOT say</a:t>
            </a:r>
          </a:p>
        </p:txBody>
      </p:sp>
      <p:sp>
        <p:nvSpPr>
          <p:cNvPr id="3" name="Text Placeholder 2">
            <a:extLst>
              <a:ext uri="{FF2B5EF4-FFF2-40B4-BE49-F238E27FC236}">
                <a16:creationId xmlns:a16="http://schemas.microsoft.com/office/drawing/2014/main" xmlns="" id="{8B2B67CF-8E8D-491A-9EEE-3EEBA506EC79}"/>
              </a:ext>
            </a:extLst>
          </p:cNvPr>
          <p:cNvSpPr>
            <a:spLocks noGrp="1"/>
          </p:cNvSpPr>
          <p:nvPr>
            <p:ph type="body" idx="4294967295"/>
          </p:nvPr>
        </p:nvSpPr>
        <p:spPr>
          <a:xfrm>
            <a:off x="0" y="1825625"/>
            <a:ext cx="7886700" cy="4351338"/>
          </a:xfrm>
          <a:prstGeom prst="rect">
            <a:avLst/>
          </a:prstGeom>
        </p:spPr>
        <p:txBody>
          <a:bodyPr/>
          <a:lstStyle/>
          <a:p>
            <a:r>
              <a:rPr lang="en-GB" dirty="0"/>
              <a:t>Law is not generally interested in questions</a:t>
            </a:r>
          </a:p>
          <a:p>
            <a:r>
              <a:rPr lang="en-GB" dirty="0"/>
              <a:t>The most important thing is that people have the opportunity to say what they want to say </a:t>
            </a:r>
          </a:p>
          <a:p>
            <a:r>
              <a:rPr lang="en-GB" dirty="0"/>
              <a:t>Don’t have to consult on specific options (but you can)</a:t>
            </a:r>
          </a:p>
          <a:p>
            <a:r>
              <a:rPr lang="en-GB" dirty="0"/>
              <a:t>Don’t always have to consult</a:t>
            </a:r>
          </a:p>
          <a:p>
            <a:r>
              <a:rPr lang="en-GB" dirty="0"/>
              <a:t>Law doesn’t regulate ‘fact finding’ – because that is not consultation</a:t>
            </a:r>
          </a:p>
          <a:p>
            <a:endParaRPr lang="en-GB" dirty="0"/>
          </a:p>
        </p:txBody>
      </p:sp>
    </p:spTree>
    <p:custDataLst>
      <p:tags r:id="rId1"/>
    </p:custDataLst>
    <p:extLst>
      <p:ext uri="{BB962C8B-B14F-4D97-AF65-F5344CB8AC3E}">
        <p14:creationId xmlns:p14="http://schemas.microsoft.com/office/powerpoint/2010/main" val="3009914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85B3A-FD52-4E06-B5C6-22DEB080CF48}"/>
              </a:ext>
            </a:extLst>
          </p:cNvPr>
          <p:cNvSpPr>
            <a:spLocks noGrp="1"/>
          </p:cNvSpPr>
          <p:nvPr>
            <p:ph type="title"/>
          </p:nvPr>
        </p:nvSpPr>
        <p:spPr/>
        <p:txBody>
          <a:bodyPr/>
          <a:lstStyle/>
          <a:p>
            <a:r>
              <a:rPr lang="en-GB" dirty="0"/>
              <a:t>Consultations on Policies</a:t>
            </a:r>
          </a:p>
        </p:txBody>
      </p:sp>
      <p:sp>
        <p:nvSpPr>
          <p:cNvPr id="5" name="Text Placeholder 4">
            <a:extLst>
              <a:ext uri="{FF2B5EF4-FFF2-40B4-BE49-F238E27FC236}">
                <a16:creationId xmlns:a16="http://schemas.microsoft.com/office/drawing/2014/main" xmlns="" id="{6B66F9D4-1840-4A84-A3DD-4406FBB6A99C}"/>
              </a:ext>
            </a:extLst>
          </p:cNvPr>
          <p:cNvSpPr>
            <a:spLocks noGrp="1"/>
          </p:cNvSpPr>
          <p:nvPr>
            <p:ph type="body" idx="4294967295"/>
          </p:nvPr>
        </p:nvSpPr>
        <p:spPr>
          <a:xfrm>
            <a:off x="0" y="1825625"/>
            <a:ext cx="4375150" cy="4351338"/>
          </a:xfrm>
          <a:prstGeom prst="rect">
            <a:avLst/>
          </a:prstGeom>
        </p:spPr>
        <p:txBody>
          <a:bodyPr/>
          <a:lstStyle/>
          <a:p>
            <a:r>
              <a:rPr lang="en-GB" dirty="0"/>
              <a:t>Policies are complex documents</a:t>
            </a:r>
          </a:p>
          <a:p>
            <a:r>
              <a:rPr lang="en-GB" dirty="0"/>
              <a:t>There are no special rules on consulting on policies.</a:t>
            </a:r>
          </a:p>
          <a:p>
            <a:r>
              <a:rPr lang="en-GB" dirty="0"/>
              <a:t>In practice we publish a draft policy which is proposed to be adopted.</a:t>
            </a:r>
          </a:p>
          <a:p>
            <a:r>
              <a:rPr lang="en-GB" dirty="0"/>
              <a:t>Even though policy is draft and it has been agreed to consult on it, it is not a policy unless it has been adopted after the consultation.</a:t>
            </a:r>
          </a:p>
        </p:txBody>
      </p:sp>
      <p:pic>
        <p:nvPicPr>
          <p:cNvPr id="4" name="Picture 3" descr="A picture containing drawing&#10;&#10;Description automatically generated">
            <a:extLst>
              <a:ext uri="{FF2B5EF4-FFF2-40B4-BE49-F238E27FC236}">
                <a16:creationId xmlns:a16="http://schemas.microsoft.com/office/drawing/2014/main" xmlns="" id="{F711DE36-5C7E-43EB-8EEB-E12C896C8EB2}"/>
              </a:ext>
            </a:extLst>
          </p:cNvPr>
          <p:cNvPicPr>
            <a:picLocks noChangeAspect="1"/>
          </p:cNvPicPr>
          <p:nvPr/>
        </p:nvPicPr>
        <p:blipFill>
          <a:blip r:embed="rId3"/>
          <a:stretch>
            <a:fillRect/>
          </a:stretch>
        </p:blipFill>
        <p:spPr>
          <a:xfrm>
            <a:off x="6095616" y="2276872"/>
            <a:ext cx="4005280" cy="2721868"/>
          </a:xfrm>
          <a:prstGeom prst="rect">
            <a:avLst/>
          </a:prstGeom>
        </p:spPr>
      </p:pic>
    </p:spTree>
    <p:custDataLst>
      <p:tags r:id="rId1"/>
    </p:custDataLst>
    <p:extLst>
      <p:ext uri="{BB962C8B-B14F-4D97-AF65-F5344CB8AC3E}">
        <p14:creationId xmlns:p14="http://schemas.microsoft.com/office/powerpoint/2010/main" val="2681726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D267F-D696-4FA1-8004-13DC91AFB06B}"/>
              </a:ext>
            </a:extLst>
          </p:cNvPr>
          <p:cNvSpPr>
            <a:spLocks noGrp="1"/>
          </p:cNvSpPr>
          <p:nvPr>
            <p:ph type="title"/>
          </p:nvPr>
        </p:nvSpPr>
        <p:spPr/>
        <p:txBody>
          <a:bodyPr/>
          <a:lstStyle/>
          <a:p>
            <a:r>
              <a:rPr lang="en-GB" dirty="0"/>
              <a:t>Making a decision</a:t>
            </a:r>
          </a:p>
        </p:txBody>
      </p:sp>
      <p:sp>
        <p:nvSpPr>
          <p:cNvPr id="3" name="Text Placeholder 2">
            <a:extLst>
              <a:ext uri="{FF2B5EF4-FFF2-40B4-BE49-F238E27FC236}">
                <a16:creationId xmlns:a16="http://schemas.microsoft.com/office/drawing/2014/main" xmlns="" id="{4BA26DF6-9D4E-460D-AC45-CF246BE49DC8}"/>
              </a:ext>
            </a:extLst>
          </p:cNvPr>
          <p:cNvSpPr>
            <a:spLocks noGrp="1"/>
          </p:cNvSpPr>
          <p:nvPr>
            <p:ph type="body" idx="4294967295"/>
          </p:nvPr>
        </p:nvSpPr>
        <p:spPr>
          <a:xfrm>
            <a:off x="623392" y="1844824"/>
            <a:ext cx="7886700" cy="4351338"/>
          </a:xfrm>
          <a:prstGeom prst="rect">
            <a:avLst/>
          </a:prstGeom>
        </p:spPr>
        <p:txBody>
          <a:bodyPr>
            <a:normAutofit/>
          </a:bodyPr>
          <a:lstStyle/>
          <a:p>
            <a:r>
              <a:rPr lang="en-GB" sz="3600" dirty="0"/>
              <a:t>Not a referendum</a:t>
            </a:r>
            <a:r>
              <a:rPr lang="en-GB" sz="3600" baseline="0" dirty="0"/>
              <a:t> or a vote.</a:t>
            </a:r>
          </a:p>
          <a:p>
            <a:r>
              <a:rPr lang="en-GB" sz="3600" baseline="0" dirty="0"/>
              <a:t>Points raised in consultation </a:t>
            </a:r>
            <a:r>
              <a:rPr lang="en-GB" sz="3600" dirty="0"/>
              <a:t>m</a:t>
            </a:r>
            <a:r>
              <a:rPr lang="en-GB" sz="3600" baseline="0" dirty="0"/>
              <a:t>ust be taken into  account</a:t>
            </a:r>
          </a:p>
          <a:p>
            <a:r>
              <a:rPr lang="en-GB" sz="3600" baseline="0" dirty="0"/>
              <a:t>Decision maker must know what’s been said.</a:t>
            </a:r>
          </a:p>
          <a:p>
            <a:r>
              <a:rPr lang="en-GB" sz="3600" baseline="0" dirty="0"/>
              <a:t>Further consultation?</a:t>
            </a:r>
          </a:p>
        </p:txBody>
      </p:sp>
    </p:spTree>
    <p:custDataLst>
      <p:tags r:id="rId1"/>
    </p:custDataLst>
    <p:extLst>
      <p:ext uri="{BB962C8B-B14F-4D97-AF65-F5344CB8AC3E}">
        <p14:creationId xmlns:p14="http://schemas.microsoft.com/office/powerpoint/2010/main" val="327763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2D515-1706-4807-AF60-2143DE8CBED6}"/>
              </a:ext>
            </a:extLst>
          </p:cNvPr>
          <p:cNvSpPr>
            <a:spLocks noGrp="1"/>
          </p:cNvSpPr>
          <p:nvPr>
            <p:ph type="title"/>
          </p:nvPr>
        </p:nvSpPr>
        <p:spPr/>
        <p:txBody>
          <a:bodyPr/>
          <a:lstStyle/>
          <a:p>
            <a:r>
              <a:rPr lang="en-GB" dirty="0"/>
              <a:t>Decisions to consult</a:t>
            </a:r>
          </a:p>
        </p:txBody>
      </p:sp>
      <p:sp>
        <p:nvSpPr>
          <p:cNvPr id="3" name="Text Placeholder 2">
            <a:extLst>
              <a:ext uri="{FF2B5EF4-FFF2-40B4-BE49-F238E27FC236}">
                <a16:creationId xmlns:a16="http://schemas.microsoft.com/office/drawing/2014/main" xmlns="" id="{FD079F18-AC57-4510-BAFA-2332F2EB2B24}"/>
              </a:ext>
            </a:extLst>
          </p:cNvPr>
          <p:cNvSpPr>
            <a:spLocks noGrp="1"/>
          </p:cNvSpPr>
          <p:nvPr>
            <p:ph type="body" idx="4294967295"/>
          </p:nvPr>
        </p:nvSpPr>
        <p:spPr>
          <a:xfrm>
            <a:off x="1055440" y="1916832"/>
            <a:ext cx="7886700" cy="4351338"/>
          </a:xfrm>
          <a:prstGeom prst="rect">
            <a:avLst/>
          </a:prstGeom>
        </p:spPr>
        <p:txBody>
          <a:bodyPr>
            <a:normAutofit/>
          </a:bodyPr>
          <a:lstStyle/>
          <a:p>
            <a:r>
              <a:rPr lang="en-GB" sz="3600" dirty="0"/>
              <a:t>Are not key decisions</a:t>
            </a:r>
          </a:p>
          <a:p>
            <a:r>
              <a:rPr lang="en-GB" sz="3600" dirty="0"/>
              <a:t>Can be taken by officers or</a:t>
            </a:r>
            <a:r>
              <a:rPr lang="en-GB" sz="3600" baseline="0" dirty="0"/>
              <a:t> Councillors</a:t>
            </a:r>
          </a:p>
          <a:p>
            <a:r>
              <a:rPr lang="en-GB" sz="3600" baseline="0" dirty="0"/>
              <a:t>Cannot be called in</a:t>
            </a:r>
          </a:p>
        </p:txBody>
      </p:sp>
    </p:spTree>
    <p:custDataLst>
      <p:tags r:id="rId1"/>
    </p:custDataLst>
    <p:extLst>
      <p:ext uri="{BB962C8B-B14F-4D97-AF65-F5344CB8AC3E}">
        <p14:creationId xmlns:p14="http://schemas.microsoft.com/office/powerpoint/2010/main" val="2040684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13171</TotalTime>
  <Words>1759</Words>
  <Application>Microsoft Macintosh PowerPoint</Application>
  <PresentationFormat>Widescreen</PresentationFormat>
  <Paragraphs>201</Paragraphs>
  <Slides>22</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Arial Bold</vt:lpstr>
      <vt:lpstr>Calibri</vt:lpstr>
      <vt:lpstr>Calibri Light</vt:lpstr>
      <vt:lpstr>MS PGothic</vt:lpstr>
      <vt:lpstr>ＭＳ Ｐゴシック</vt:lpstr>
      <vt:lpstr>Times</vt:lpstr>
      <vt:lpstr>Trebuchet MS</vt:lpstr>
      <vt:lpstr>Wingdings 3</vt:lpstr>
      <vt:lpstr>Blank</vt:lpstr>
      <vt:lpstr>Facet</vt:lpstr>
      <vt:lpstr>Consultations at Essex CC</vt:lpstr>
      <vt:lpstr>Today we will cover…</vt:lpstr>
      <vt:lpstr>What is consultation?</vt:lpstr>
      <vt:lpstr>When do we have to consult?</vt:lpstr>
      <vt:lpstr>Legal Rules</vt:lpstr>
      <vt:lpstr>What the law does NOT say</vt:lpstr>
      <vt:lpstr>Consultations on Policies</vt:lpstr>
      <vt:lpstr>Making a decision</vt:lpstr>
      <vt:lpstr>Decisions to consult</vt:lpstr>
      <vt:lpstr>Consultation process</vt:lpstr>
      <vt:lpstr>Consultation Survey/Questionnaire </vt:lpstr>
      <vt:lpstr>Consultation Survey/Questionnaire </vt:lpstr>
      <vt:lpstr>Consultation Survey/Questionnaire </vt:lpstr>
      <vt:lpstr>Asking the right questions</vt:lpstr>
      <vt:lpstr>Asking fair questions</vt:lpstr>
      <vt:lpstr>Asking fair questions</vt:lpstr>
      <vt:lpstr>Why do we collect demographic Information within a consultation?</vt:lpstr>
      <vt:lpstr>Survey design regarding demographic questions</vt:lpstr>
      <vt:lpstr>Consultation platform </vt:lpstr>
      <vt:lpstr>Consultation platform </vt:lpstr>
      <vt:lpstr>Consultation platform </vt:lpstr>
      <vt:lpstr>Questions?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 and Data Protection</dc:title>
  <dc:creator>Paul Turner, Director, Legal &amp; Assurance</dc:creator>
  <cp:lastModifiedBy>Andrew Parkhouse</cp:lastModifiedBy>
  <cp:revision>24</cp:revision>
  <dcterms:created xsi:type="dcterms:W3CDTF">2020-01-11T11:02:35Z</dcterms:created>
  <dcterms:modified xsi:type="dcterms:W3CDTF">2020-11-13T10:19:42Z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2020-11-04T16:40:25Z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c2574ed2-d39b-4c2b-bd28-00007c28a999</vt:lpwstr>
  </property>
  <property fmtid="{D5CDD505-2E9C-101B-9397-08002B2CF9AE}" pid="8" name="MSIP_Label_39d8be9e-c8d9-4b9c-bd40-2c27cc7ea2e6_ContentBits">
    <vt:lpwstr>0</vt:lpwstr>
  </property>
</Properties>
</file>