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Raleway"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a469303e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a469303e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a469303e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a469303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965474a9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23630543_5_2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23630543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b9a0b074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b9a0b074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965474a9_3_37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965474a9_3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b9a0b074_1_1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965474a9_3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965474a9_3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9600"/>
              <a:buFont typeface="Lato"/>
              <a:buNone/>
              <a:defRPr sz="9600">
                <a:solidFill>
                  <a:schemeClr val="accent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consult.scotland.police.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Police engagement during covid-19 </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Insights and learnings</a:t>
            </a:r>
            <a:endParaRPr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might we… </a:t>
            </a:r>
            <a:endParaRPr/>
          </a:p>
          <a:p>
            <a:pPr marL="457200" lvl="0" indent="0" algn="l" rtl="0">
              <a:spcBef>
                <a:spcPts val="0"/>
              </a:spcBef>
              <a:spcAft>
                <a:spcPts val="0"/>
              </a:spcAft>
              <a:buNone/>
            </a:pPr>
            <a:endParaRPr sz="1800" b="0"/>
          </a:p>
          <a:p>
            <a:pPr marL="457200" lvl="0" indent="-342900" algn="l" rtl="0">
              <a:spcBef>
                <a:spcPts val="0"/>
              </a:spcBef>
              <a:spcAft>
                <a:spcPts val="0"/>
              </a:spcAft>
              <a:buSzPts val="1800"/>
              <a:buChar char="●"/>
            </a:pPr>
            <a:r>
              <a:rPr lang="en" sz="1800" b="0"/>
              <a:t>Analyse 60,000 open text responses? </a:t>
            </a:r>
            <a:endParaRPr sz="1800" b="0"/>
          </a:p>
          <a:p>
            <a:pPr marL="457200" lvl="0" indent="-342900" algn="l" rtl="0">
              <a:spcBef>
                <a:spcPts val="0"/>
              </a:spcBef>
              <a:spcAft>
                <a:spcPts val="0"/>
              </a:spcAft>
              <a:buSzPts val="1800"/>
              <a:buChar char="●"/>
            </a:pPr>
            <a:r>
              <a:rPr lang="en" sz="1800" b="0"/>
              <a:t>Streamline qualitative analysis? </a:t>
            </a:r>
            <a:endParaRPr sz="1800" b="0"/>
          </a:p>
          <a:p>
            <a:pPr marL="457200" lvl="0" indent="-342900" algn="l" rtl="0">
              <a:spcBef>
                <a:spcPts val="0"/>
              </a:spcBef>
              <a:spcAft>
                <a:spcPts val="0"/>
              </a:spcAft>
              <a:buSzPts val="1800"/>
              <a:buChar char="●"/>
            </a:pPr>
            <a:r>
              <a:rPr lang="en" sz="1800" b="0"/>
              <a:t>Share data and insights efficiently across the organisation?</a:t>
            </a:r>
            <a:endParaRPr sz="1800" b="0"/>
          </a:p>
          <a:p>
            <a:pPr marL="457200" lvl="0" indent="-342900" algn="l" rtl="0">
              <a:spcBef>
                <a:spcPts val="0"/>
              </a:spcBef>
              <a:spcAft>
                <a:spcPts val="0"/>
              </a:spcAft>
              <a:buSzPts val="1800"/>
              <a:buChar char="●"/>
            </a:pPr>
            <a:r>
              <a:rPr lang="en" sz="1800" b="0"/>
              <a:t>Enable colleagues across the organisation to explore the data themselves?</a:t>
            </a:r>
            <a:endParaRPr sz="1800" b="0"/>
          </a:p>
          <a:p>
            <a:pPr marL="457200" lvl="0" indent="-342900" algn="l" rtl="0">
              <a:spcBef>
                <a:spcPts val="0"/>
              </a:spcBef>
              <a:spcAft>
                <a:spcPts val="0"/>
              </a:spcAft>
              <a:buSzPts val="1800"/>
              <a:buChar char="●"/>
            </a:pPr>
            <a:r>
              <a:rPr lang="en" sz="1800" b="0"/>
              <a:t>Continue to turn public insights into action for frontline officers? </a:t>
            </a:r>
            <a:endParaRPr sz="1800" b="0"/>
          </a:p>
          <a:p>
            <a:pPr marL="457200" lvl="0" indent="-342900" algn="l" rtl="0">
              <a:spcBef>
                <a:spcPts val="0"/>
              </a:spcBef>
              <a:spcAft>
                <a:spcPts val="0"/>
              </a:spcAft>
              <a:buSzPts val="1800"/>
              <a:buChar char="●"/>
            </a:pPr>
            <a:r>
              <a:rPr lang="en" sz="1800" b="0"/>
              <a:t>Work with Comms teams at the start of each project?  </a:t>
            </a:r>
            <a:endParaRPr sz="1800" b="0"/>
          </a:p>
          <a:p>
            <a:pPr marL="457200" lvl="0" indent="0" algn="l" rtl="0">
              <a:spcBef>
                <a:spcPts val="0"/>
              </a:spcBef>
              <a:spcAft>
                <a:spcPts val="0"/>
              </a:spcAft>
              <a:buNone/>
            </a:pPr>
            <a:endParaRPr sz="1800" b="0"/>
          </a:p>
          <a:p>
            <a:pPr marL="457200" lvl="0" indent="0" algn="l" rtl="0">
              <a:spcBef>
                <a:spcPts val="0"/>
              </a:spcBef>
              <a:spcAft>
                <a:spcPts val="0"/>
              </a:spcAft>
              <a:buNone/>
            </a:pPr>
            <a:endParaRPr sz="1800" b="0"/>
          </a:p>
          <a:p>
            <a:pPr marL="457200" lvl="0" indent="0" algn="l" rtl="0">
              <a:spcBef>
                <a:spcPts val="0"/>
              </a:spcBef>
              <a:spcAft>
                <a:spcPts val="0"/>
              </a:spcAft>
              <a:buNone/>
            </a:pPr>
            <a:endParaRPr sz="18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173013" y="968100"/>
            <a:ext cx="4045674" cy="1775625"/>
          </a:xfrm>
          <a:prstGeom prst="rect">
            <a:avLst/>
          </a:prstGeom>
          <a:noFill/>
          <a:ln>
            <a:noFill/>
          </a:ln>
        </p:spPr>
      </p:pic>
      <p:pic>
        <p:nvPicPr>
          <p:cNvPr id="144" name="Google Shape;144;p23"/>
          <p:cNvPicPr preferRelativeResize="0"/>
          <p:nvPr/>
        </p:nvPicPr>
        <p:blipFill>
          <a:blip r:embed="rId4">
            <a:alphaModFix/>
          </a:blip>
          <a:stretch>
            <a:fillRect/>
          </a:stretch>
        </p:blipFill>
        <p:spPr>
          <a:xfrm>
            <a:off x="4403575" y="1013542"/>
            <a:ext cx="4740426" cy="1684733"/>
          </a:xfrm>
          <a:prstGeom prst="rect">
            <a:avLst/>
          </a:prstGeom>
          <a:noFill/>
          <a:ln>
            <a:noFill/>
          </a:ln>
        </p:spPr>
      </p:pic>
      <p:sp>
        <p:nvSpPr>
          <p:cNvPr id="145" name="Google Shape;145;p23"/>
          <p:cNvSpPr txBox="1">
            <a:spLocks noGrp="1"/>
          </p:cNvSpPr>
          <p:nvPr>
            <p:ph type="title"/>
          </p:nvPr>
        </p:nvSpPr>
        <p:spPr>
          <a:xfrm>
            <a:off x="787650" y="432825"/>
            <a:ext cx="2816400" cy="5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solidFill>
                  <a:srgbClr val="000000"/>
                </a:solidFill>
              </a:rPr>
              <a:t>Quantitative data</a:t>
            </a:r>
            <a:endParaRPr sz="1600" b="0">
              <a:solidFill>
                <a:srgbClr val="000000"/>
              </a:solidFill>
            </a:endParaRPr>
          </a:p>
        </p:txBody>
      </p:sp>
      <p:sp>
        <p:nvSpPr>
          <p:cNvPr id="146" name="Google Shape;146;p23"/>
          <p:cNvSpPr txBox="1">
            <a:spLocks noGrp="1"/>
          </p:cNvSpPr>
          <p:nvPr>
            <p:ph type="title"/>
          </p:nvPr>
        </p:nvSpPr>
        <p:spPr>
          <a:xfrm>
            <a:off x="5539925" y="469375"/>
            <a:ext cx="2816400" cy="56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solidFill>
                  <a:srgbClr val="000000"/>
                </a:solidFill>
              </a:rPr>
              <a:t>Qualitative data</a:t>
            </a:r>
            <a:endParaRPr sz="1600" b="0">
              <a:solidFill>
                <a:srgbClr val="000000"/>
              </a:solidFill>
            </a:endParaRPr>
          </a:p>
        </p:txBody>
      </p:sp>
      <p:pic>
        <p:nvPicPr>
          <p:cNvPr id="147" name="Google Shape;147;p23"/>
          <p:cNvPicPr preferRelativeResize="0"/>
          <p:nvPr/>
        </p:nvPicPr>
        <p:blipFill>
          <a:blip r:embed="rId5">
            <a:alphaModFix/>
          </a:blip>
          <a:stretch>
            <a:fillRect/>
          </a:stretch>
        </p:blipFill>
        <p:spPr>
          <a:xfrm>
            <a:off x="5264873" y="2914025"/>
            <a:ext cx="3091453" cy="1775625"/>
          </a:xfrm>
          <a:prstGeom prst="rect">
            <a:avLst/>
          </a:prstGeom>
          <a:noFill/>
          <a:ln>
            <a:noFill/>
          </a:ln>
        </p:spPr>
      </p:pic>
      <p:pic>
        <p:nvPicPr>
          <p:cNvPr id="148" name="Google Shape;148;p23"/>
          <p:cNvPicPr preferRelativeResize="0"/>
          <p:nvPr/>
        </p:nvPicPr>
        <p:blipFill>
          <a:blip r:embed="rId6">
            <a:alphaModFix/>
          </a:blip>
          <a:stretch>
            <a:fillRect/>
          </a:stretch>
        </p:blipFill>
        <p:spPr>
          <a:xfrm>
            <a:off x="336501" y="2914025"/>
            <a:ext cx="3718700" cy="160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154" name="Google Shape;154;p24"/>
          <p:cNvSpPr txBox="1">
            <a:spLocks noGrp="1"/>
          </p:cNvSpPr>
          <p:nvPr>
            <p:ph type="body" idx="2"/>
          </p:nvPr>
        </p:nvSpPr>
        <p:spPr>
          <a:xfrm>
            <a:off x="4684525" y="724200"/>
            <a:ext cx="44595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Reach us via email </a:t>
            </a:r>
            <a:endParaRPr/>
          </a:p>
          <a:p>
            <a:pPr marL="0" lvl="0" indent="0" algn="l" rtl="0">
              <a:spcBef>
                <a:spcPts val="1600"/>
              </a:spcBef>
              <a:spcAft>
                <a:spcPts val="1600"/>
              </a:spcAft>
              <a:buNone/>
            </a:pPr>
            <a:r>
              <a:rPr lang="en" b="1"/>
              <a:t>consultations@scotland.pnn.police.uk</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chemeClr val="accent1"/>
                </a:solidFill>
              </a:rPr>
              <a:t>Our team</a:t>
            </a:r>
            <a:endParaRPr sz="2400">
              <a:solidFill>
                <a:schemeClr val="accent1"/>
              </a:solidFill>
            </a:endParaRPr>
          </a:p>
        </p:txBody>
      </p:sp>
      <p:sp>
        <p:nvSpPr>
          <p:cNvPr id="79" name="Google Shape;79;p14"/>
          <p:cNvSpPr txBox="1">
            <a:spLocks noGrp="1"/>
          </p:cNvSpPr>
          <p:nvPr>
            <p:ph type="title" idx="4294967295"/>
          </p:nvPr>
        </p:nvSpPr>
        <p:spPr>
          <a:xfrm>
            <a:off x="6991925" y="3472950"/>
            <a:ext cx="1949100" cy="76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Lato"/>
                <a:ea typeface="Lato"/>
                <a:cs typeface="Lato"/>
                <a:sym typeface="Lato"/>
              </a:rPr>
              <a:t>Eve</a:t>
            </a:r>
            <a:br>
              <a:rPr lang="en" sz="1200" b="0">
                <a:latin typeface="Lato"/>
                <a:ea typeface="Lato"/>
                <a:cs typeface="Lato"/>
                <a:sym typeface="Lato"/>
              </a:rPr>
            </a:br>
            <a:r>
              <a:rPr lang="en" sz="1200" b="0">
                <a:latin typeface="Lato"/>
                <a:ea typeface="Lato"/>
                <a:cs typeface="Lato"/>
                <a:sym typeface="Lato"/>
              </a:rPr>
              <a:t>Insights &amp; Engagement Lead</a:t>
            </a:r>
            <a:endParaRPr sz="1200">
              <a:latin typeface="Lato"/>
              <a:ea typeface="Lato"/>
              <a:cs typeface="Lato"/>
              <a:sym typeface="Lato"/>
            </a:endParaRPr>
          </a:p>
        </p:txBody>
      </p:sp>
      <p:sp>
        <p:nvSpPr>
          <p:cNvPr id="80" name="Google Shape;80;p14"/>
          <p:cNvSpPr txBox="1">
            <a:spLocks noGrp="1"/>
          </p:cNvSpPr>
          <p:nvPr>
            <p:ph type="title" idx="4294967295"/>
          </p:nvPr>
        </p:nvSpPr>
        <p:spPr>
          <a:xfrm>
            <a:off x="2529275" y="3472950"/>
            <a:ext cx="1949100" cy="76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Lato"/>
                <a:ea typeface="Lato"/>
                <a:cs typeface="Lato"/>
                <a:sym typeface="Lato"/>
              </a:rPr>
              <a:t>Hamish</a:t>
            </a:r>
            <a:br>
              <a:rPr lang="en" sz="1200" b="0">
                <a:latin typeface="Lato"/>
                <a:ea typeface="Lato"/>
                <a:cs typeface="Lato"/>
                <a:sym typeface="Lato"/>
              </a:rPr>
            </a:br>
            <a:r>
              <a:rPr lang="en" sz="1200" b="0">
                <a:latin typeface="Lato"/>
                <a:ea typeface="Lato"/>
                <a:cs typeface="Lato"/>
                <a:sym typeface="Lato"/>
              </a:rPr>
              <a:t>Insights &amp; Engagement Officer</a:t>
            </a:r>
            <a:endParaRPr sz="1200">
              <a:latin typeface="Lato"/>
              <a:ea typeface="Lato"/>
              <a:cs typeface="Lato"/>
              <a:sym typeface="Lato"/>
            </a:endParaRPr>
          </a:p>
        </p:txBody>
      </p:sp>
      <p:sp>
        <p:nvSpPr>
          <p:cNvPr id="81" name="Google Shape;81;p14"/>
          <p:cNvSpPr txBox="1">
            <a:spLocks noGrp="1"/>
          </p:cNvSpPr>
          <p:nvPr>
            <p:ph type="title" idx="4294967295"/>
          </p:nvPr>
        </p:nvSpPr>
        <p:spPr>
          <a:xfrm>
            <a:off x="4760600" y="3472950"/>
            <a:ext cx="1949100" cy="76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Lato"/>
                <a:ea typeface="Lato"/>
                <a:cs typeface="Lato"/>
                <a:sym typeface="Lato"/>
              </a:rPr>
              <a:t>Darren</a:t>
            </a:r>
            <a:br>
              <a:rPr lang="en" sz="1200" b="0">
                <a:latin typeface="Lato"/>
                <a:ea typeface="Lato"/>
                <a:cs typeface="Lato"/>
                <a:sym typeface="Lato"/>
              </a:rPr>
            </a:br>
            <a:r>
              <a:rPr lang="en" sz="1200" b="0">
                <a:latin typeface="Lato"/>
                <a:ea typeface="Lato"/>
                <a:cs typeface="Lato"/>
                <a:sym typeface="Lato"/>
              </a:rPr>
              <a:t>Insights &amp; Engagement Officer</a:t>
            </a:r>
            <a:endParaRPr sz="1200">
              <a:latin typeface="Lato"/>
              <a:ea typeface="Lato"/>
              <a:cs typeface="Lato"/>
              <a:sym typeface="Lato"/>
            </a:endParaRPr>
          </a:p>
        </p:txBody>
      </p:sp>
      <p:sp>
        <p:nvSpPr>
          <p:cNvPr id="82" name="Google Shape;82;p14"/>
          <p:cNvSpPr txBox="1">
            <a:spLocks noGrp="1"/>
          </p:cNvSpPr>
          <p:nvPr>
            <p:ph type="title" idx="4294967295"/>
          </p:nvPr>
        </p:nvSpPr>
        <p:spPr>
          <a:xfrm>
            <a:off x="297950" y="3472950"/>
            <a:ext cx="1949100" cy="768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Lato"/>
                <a:ea typeface="Lato"/>
                <a:cs typeface="Lato"/>
                <a:sym typeface="Lato"/>
              </a:rPr>
              <a:t>Davina</a:t>
            </a:r>
            <a:br>
              <a:rPr lang="en" sz="1200" b="0">
                <a:latin typeface="Lato"/>
                <a:ea typeface="Lato"/>
                <a:cs typeface="Lato"/>
                <a:sym typeface="Lato"/>
              </a:rPr>
            </a:br>
            <a:r>
              <a:rPr lang="en" sz="1200" b="0">
                <a:latin typeface="Lato"/>
                <a:ea typeface="Lato"/>
                <a:cs typeface="Lato"/>
                <a:sym typeface="Lato"/>
              </a:rPr>
              <a:t>Research &amp; Insights Manager</a:t>
            </a:r>
            <a:endParaRPr sz="1200">
              <a:latin typeface="Lato"/>
              <a:ea typeface="Lato"/>
              <a:cs typeface="Lato"/>
              <a:sym typeface="Lato"/>
            </a:endParaRPr>
          </a:p>
        </p:txBody>
      </p:sp>
      <p:pic>
        <p:nvPicPr>
          <p:cNvPr id="83" name="Google Shape;83;p14"/>
          <p:cNvPicPr preferRelativeResize="0"/>
          <p:nvPr/>
        </p:nvPicPr>
        <p:blipFill rotWithShape="1">
          <a:blip r:embed="rId3">
            <a:alphaModFix/>
          </a:blip>
          <a:srcRect r="51655" b="55734"/>
          <a:stretch/>
        </p:blipFill>
        <p:spPr>
          <a:xfrm>
            <a:off x="5117750" y="1818763"/>
            <a:ext cx="1479025" cy="1471376"/>
          </a:xfrm>
          <a:prstGeom prst="rect">
            <a:avLst/>
          </a:prstGeom>
          <a:noFill/>
          <a:ln>
            <a:noFill/>
          </a:ln>
        </p:spPr>
      </p:pic>
      <p:pic>
        <p:nvPicPr>
          <p:cNvPr id="84" name="Google Shape;84;p14"/>
          <p:cNvPicPr preferRelativeResize="0"/>
          <p:nvPr/>
        </p:nvPicPr>
        <p:blipFill rotWithShape="1">
          <a:blip r:embed="rId3">
            <a:alphaModFix/>
          </a:blip>
          <a:srcRect l="51767" b="55283"/>
          <a:stretch/>
        </p:blipFill>
        <p:spPr>
          <a:xfrm>
            <a:off x="7293576" y="1818762"/>
            <a:ext cx="1460643" cy="1471376"/>
          </a:xfrm>
          <a:prstGeom prst="rect">
            <a:avLst/>
          </a:prstGeom>
          <a:noFill/>
          <a:ln>
            <a:noFill/>
          </a:ln>
        </p:spPr>
      </p:pic>
      <p:pic>
        <p:nvPicPr>
          <p:cNvPr id="85" name="Google Shape;85;p14"/>
          <p:cNvPicPr preferRelativeResize="0"/>
          <p:nvPr/>
        </p:nvPicPr>
        <p:blipFill rotWithShape="1">
          <a:blip r:embed="rId3">
            <a:alphaModFix/>
          </a:blip>
          <a:srcRect t="47558" r="52437" b="7961"/>
          <a:stretch/>
        </p:blipFill>
        <p:spPr>
          <a:xfrm>
            <a:off x="542175" y="1812360"/>
            <a:ext cx="1460651" cy="1484190"/>
          </a:xfrm>
          <a:prstGeom prst="rect">
            <a:avLst/>
          </a:prstGeom>
          <a:noFill/>
          <a:ln>
            <a:noFill/>
          </a:ln>
        </p:spPr>
      </p:pic>
      <p:pic>
        <p:nvPicPr>
          <p:cNvPr id="86" name="Google Shape;86;p14"/>
          <p:cNvPicPr preferRelativeResize="0"/>
          <p:nvPr/>
        </p:nvPicPr>
        <p:blipFill rotWithShape="1">
          <a:blip r:embed="rId3">
            <a:alphaModFix/>
          </a:blip>
          <a:srcRect l="51319" t="48447" b="7516"/>
          <a:stretch/>
        </p:blipFill>
        <p:spPr>
          <a:xfrm>
            <a:off x="2791437" y="1836682"/>
            <a:ext cx="1460651" cy="1435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idx="4294967295"/>
          </p:nvPr>
        </p:nvSpPr>
        <p:spPr>
          <a:xfrm>
            <a:off x="331100" y="926700"/>
            <a:ext cx="3588900" cy="348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b="0">
                <a:solidFill>
                  <a:schemeClr val="dk2"/>
                </a:solidFill>
              </a:rPr>
              <a:t>Contact &amp; Engagement Strategy</a:t>
            </a:r>
            <a:r>
              <a:rPr lang="en" sz="2400" b="0">
                <a:solidFill>
                  <a:schemeClr val="dk2"/>
                </a:solidFill>
              </a:rPr>
              <a:t> </a:t>
            </a:r>
            <a:r>
              <a:rPr lang="en">
                <a:solidFill>
                  <a:schemeClr val="accent1"/>
                </a:solidFill>
              </a:rPr>
              <a:t>Engagement Framework</a:t>
            </a:r>
            <a:r>
              <a:rPr lang="en" sz="2400"/>
              <a:t> </a:t>
            </a:r>
            <a:r>
              <a:rPr lang="en" sz="1600" b="0">
                <a:solidFill>
                  <a:schemeClr val="accent2"/>
                </a:solidFill>
              </a:rPr>
              <a:t>Collaborative research with Victim Support Scotland </a:t>
            </a:r>
            <a:r>
              <a:rPr lang="en" sz="2100" b="0">
                <a:solidFill>
                  <a:srgbClr val="000000"/>
                </a:solidFill>
              </a:rPr>
              <a:t>Citizen Space management  </a:t>
            </a:r>
            <a:r>
              <a:rPr lang="en">
                <a:solidFill>
                  <a:schemeClr val="accent1"/>
                </a:solidFill>
              </a:rPr>
              <a:t>User Experience Surveys</a:t>
            </a:r>
            <a:r>
              <a:rPr lang="en" b="0">
                <a:solidFill>
                  <a:schemeClr val="accent1"/>
                </a:solidFill>
              </a:rPr>
              <a:t> </a:t>
            </a:r>
            <a:r>
              <a:rPr lang="en" sz="1600" b="0">
                <a:solidFill>
                  <a:schemeClr val="accent2"/>
                </a:solidFill>
              </a:rPr>
              <a:t>Public engagement and consultations  </a:t>
            </a:r>
            <a:endParaRPr b="0">
              <a:solidFill>
                <a:schemeClr val="accent1"/>
              </a:solidFill>
            </a:endParaRPr>
          </a:p>
        </p:txBody>
      </p:sp>
      <p:pic>
        <p:nvPicPr>
          <p:cNvPr id="92" name="Google Shape;92;p15"/>
          <p:cNvPicPr preferRelativeResize="0"/>
          <p:nvPr/>
        </p:nvPicPr>
        <p:blipFill>
          <a:blip r:embed="rId3">
            <a:alphaModFix/>
          </a:blip>
          <a:stretch>
            <a:fillRect/>
          </a:stretch>
        </p:blipFill>
        <p:spPr>
          <a:xfrm>
            <a:off x="4629975" y="1207375"/>
            <a:ext cx="4419000" cy="2728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16"/>
          <p:cNvPicPr preferRelativeResize="0"/>
          <p:nvPr/>
        </p:nvPicPr>
        <p:blipFill rotWithShape="1">
          <a:blip r:embed="rId3">
            <a:alphaModFix/>
          </a:blip>
          <a:srcRect t="4296" b="4296"/>
          <a:stretch/>
        </p:blipFill>
        <p:spPr>
          <a:xfrm>
            <a:off x="2914675" y="949075"/>
            <a:ext cx="6229323" cy="3504000"/>
          </a:xfrm>
          <a:prstGeom prst="rect">
            <a:avLst/>
          </a:prstGeom>
          <a:noFill/>
          <a:ln>
            <a:noFill/>
          </a:ln>
        </p:spPr>
      </p:pic>
      <p:sp>
        <p:nvSpPr>
          <p:cNvPr id="98" name="Google Shape;98;p16"/>
          <p:cNvSpPr/>
          <p:nvPr/>
        </p:nvSpPr>
        <p:spPr>
          <a:xfrm>
            <a:off x="283000" y="297900"/>
            <a:ext cx="4547700" cy="4547700"/>
          </a:xfrm>
          <a:prstGeom prst="rect">
            <a:avLst/>
          </a:prstGeom>
          <a:solidFill>
            <a:srgbClr val="000000">
              <a:alpha val="7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body" idx="4294967295"/>
          </p:nvPr>
        </p:nvSpPr>
        <p:spPr>
          <a:xfrm>
            <a:off x="481300" y="529650"/>
            <a:ext cx="4151100" cy="4084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800" b="1">
                <a:solidFill>
                  <a:schemeClr val="dk1"/>
                </a:solidFill>
              </a:rPr>
              <a:t>Officially, we moved to Citizen Space on 12 August 2019</a:t>
            </a:r>
            <a:endParaRPr sz="2800" b="1">
              <a:solidFill>
                <a:schemeClr val="dk1"/>
              </a:solidFill>
            </a:endParaRPr>
          </a:p>
          <a:p>
            <a:pPr marL="457200" lvl="0" indent="-342900" algn="l" rtl="0">
              <a:lnSpc>
                <a:spcPct val="100000"/>
              </a:lnSpc>
              <a:spcBef>
                <a:spcPts val="1600"/>
              </a:spcBef>
              <a:spcAft>
                <a:spcPts val="0"/>
              </a:spcAft>
              <a:buClr>
                <a:schemeClr val="lt1"/>
              </a:buClr>
              <a:buSzPts val="1800"/>
              <a:buChar char="●"/>
            </a:pPr>
            <a:r>
              <a:rPr lang="en">
                <a:solidFill>
                  <a:schemeClr val="lt1"/>
                </a:solidFill>
              </a:rPr>
              <a:t>6 public surveys &amp; engagement </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Over 49,500 responses </a:t>
            </a:r>
            <a:endParaRPr>
              <a:solidFill>
                <a:schemeClr val="lt1"/>
              </a:solidFill>
            </a:endParaRPr>
          </a:p>
          <a:p>
            <a:pPr marL="457200" lvl="0" indent="-342900" algn="l" rtl="0">
              <a:lnSpc>
                <a:spcPct val="100000"/>
              </a:lnSpc>
              <a:spcBef>
                <a:spcPts val="0"/>
              </a:spcBef>
              <a:spcAft>
                <a:spcPts val="0"/>
              </a:spcAft>
              <a:buClr>
                <a:schemeClr val="lt1"/>
              </a:buClr>
              <a:buSzPts val="1800"/>
              <a:buChar char="●"/>
            </a:pPr>
            <a:r>
              <a:rPr lang="en">
                <a:solidFill>
                  <a:schemeClr val="lt1"/>
                </a:solidFill>
              </a:rPr>
              <a:t>Over 500% increase in engagement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3"/>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05" name="Google Shape;105;p17"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06" name="Google Shape;106;p17"/>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accent2"/>
                </a:solidFill>
                <a:latin typeface="Raleway"/>
                <a:ea typeface="Raleway"/>
                <a:cs typeface="Raleway"/>
                <a:sym typeface="Raleway"/>
              </a:rPr>
              <a:t>Top surveys</a:t>
            </a:r>
            <a:endParaRPr sz="3000" b="1">
              <a:solidFill>
                <a:schemeClr val="accent2"/>
              </a:solidFill>
              <a:latin typeface="Raleway"/>
              <a:ea typeface="Raleway"/>
              <a:cs typeface="Raleway"/>
              <a:sym typeface="Raleway"/>
            </a:endParaRPr>
          </a:p>
        </p:txBody>
      </p:sp>
      <p:sp>
        <p:nvSpPr>
          <p:cNvPr id="107" name="Google Shape;107;p17"/>
          <p:cNvSpPr txBox="1">
            <a:spLocks noGrp="1"/>
          </p:cNvSpPr>
          <p:nvPr>
            <p:ph type="body" idx="4294967295"/>
          </p:nvPr>
        </p:nvSpPr>
        <p:spPr>
          <a:xfrm>
            <a:off x="2855550" y="1377475"/>
            <a:ext cx="3432900" cy="3327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Font typeface="Raleway"/>
              <a:buChar char="➔"/>
            </a:pPr>
            <a:r>
              <a:rPr lang="en" sz="1400" b="1">
                <a:solidFill>
                  <a:srgbClr val="000000"/>
                </a:solidFill>
                <a:latin typeface="Raleway"/>
                <a:ea typeface="Raleway"/>
                <a:cs typeface="Raleway"/>
                <a:sym typeface="Raleway"/>
              </a:rPr>
              <a:t>Survey on Police Scotland Football Engagement Strategy - </a:t>
            </a:r>
            <a:r>
              <a:rPr lang="en" sz="1400">
                <a:solidFill>
                  <a:srgbClr val="000000"/>
                </a:solidFill>
                <a:latin typeface="Raleway"/>
                <a:ea typeface="Raleway"/>
                <a:cs typeface="Raleway"/>
                <a:sym typeface="Raleway"/>
              </a:rPr>
              <a:t>6,817 responses </a:t>
            </a:r>
            <a:endParaRPr sz="1400">
              <a:solidFill>
                <a:srgbClr val="000000"/>
              </a:solidFill>
              <a:latin typeface="Raleway"/>
              <a:ea typeface="Raleway"/>
              <a:cs typeface="Raleway"/>
              <a:sym typeface="Raleway"/>
            </a:endParaRPr>
          </a:p>
          <a:p>
            <a:pPr marL="457200" lvl="0" indent="-317500" algn="l" rtl="0">
              <a:spcBef>
                <a:spcPts val="1000"/>
              </a:spcBef>
              <a:spcAft>
                <a:spcPts val="0"/>
              </a:spcAft>
              <a:buClr>
                <a:schemeClr val="accent2"/>
              </a:buClr>
              <a:buSzPts val="1400"/>
              <a:buFont typeface="Raleway"/>
              <a:buChar char="➔"/>
            </a:pPr>
            <a:r>
              <a:rPr lang="en" sz="1400" b="1">
                <a:latin typeface="Raleway"/>
                <a:ea typeface="Raleway"/>
                <a:cs typeface="Raleway"/>
                <a:sym typeface="Raleway"/>
              </a:rPr>
              <a:t>Children and Young People engagement - </a:t>
            </a:r>
            <a:r>
              <a:rPr lang="en" sz="1400">
                <a:latin typeface="Raleway"/>
                <a:ea typeface="Raleway"/>
                <a:cs typeface="Raleway"/>
                <a:sym typeface="Raleway"/>
              </a:rPr>
              <a:t>1,609 responses</a:t>
            </a:r>
            <a:endParaRPr sz="1400">
              <a:latin typeface="Raleway"/>
              <a:ea typeface="Raleway"/>
              <a:cs typeface="Raleway"/>
              <a:sym typeface="Raleway"/>
            </a:endParaRPr>
          </a:p>
          <a:p>
            <a:pPr marL="457200" lvl="0" indent="-317500" algn="l" rtl="0">
              <a:spcBef>
                <a:spcPts val="1000"/>
              </a:spcBef>
              <a:spcAft>
                <a:spcPts val="0"/>
              </a:spcAft>
              <a:buClr>
                <a:schemeClr val="accent2"/>
              </a:buClr>
              <a:buSzPts val="1400"/>
              <a:buFont typeface="Raleway"/>
              <a:buChar char="➔"/>
            </a:pPr>
            <a:r>
              <a:rPr lang="en" sz="1400" b="1">
                <a:latin typeface="Raleway"/>
                <a:ea typeface="Raleway"/>
                <a:cs typeface="Raleway"/>
                <a:sym typeface="Raleway"/>
              </a:rPr>
              <a:t>Your Police 2019</a:t>
            </a:r>
            <a:r>
              <a:rPr lang="en" sz="1400">
                <a:latin typeface="Raleway"/>
                <a:ea typeface="Raleway"/>
                <a:cs typeface="Raleway"/>
                <a:sym typeface="Raleway"/>
              </a:rPr>
              <a:t> - 11,656 responses</a:t>
            </a:r>
            <a:endParaRPr sz="1400">
              <a:latin typeface="Raleway"/>
              <a:ea typeface="Raleway"/>
              <a:cs typeface="Raleway"/>
              <a:sym typeface="Raleway"/>
            </a:endParaRPr>
          </a:p>
          <a:p>
            <a:pPr marL="457200" lvl="0" indent="-317500" algn="l" rtl="0">
              <a:spcBef>
                <a:spcPts val="1000"/>
              </a:spcBef>
              <a:spcAft>
                <a:spcPts val="0"/>
              </a:spcAft>
              <a:buClr>
                <a:schemeClr val="accent2"/>
              </a:buClr>
              <a:buSzPts val="1400"/>
              <a:buFont typeface="Raleway"/>
              <a:buChar char="➔"/>
            </a:pPr>
            <a:r>
              <a:rPr lang="en" sz="1400" b="1">
                <a:latin typeface="Raleway"/>
                <a:ea typeface="Raleway"/>
                <a:cs typeface="Raleway"/>
                <a:sym typeface="Raleway"/>
              </a:rPr>
              <a:t>Your Police 20/21</a:t>
            </a:r>
            <a:r>
              <a:rPr lang="en" sz="1400">
                <a:latin typeface="Raleway"/>
                <a:ea typeface="Raleway"/>
                <a:cs typeface="Raleway"/>
                <a:sym typeface="Raleway"/>
              </a:rPr>
              <a:t> (ongoing) - 27,712 responses </a:t>
            </a:r>
            <a:endParaRPr sz="1400">
              <a:latin typeface="Raleway"/>
              <a:ea typeface="Raleway"/>
              <a:cs typeface="Raleway"/>
              <a:sym typeface="Raleway"/>
            </a:endParaRPr>
          </a:p>
          <a:p>
            <a:pPr marL="457200" lvl="0" indent="-317500" algn="l" rtl="0">
              <a:spcBef>
                <a:spcPts val="1000"/>
              </a:spcBef>
              <a:spcAft>
                <a:spcPts val="1000"/>
              </a:spcAft>
              <a:buClr>
                <a:schemeClr val="accent2"/>
              </a:buClr>
              <a:buSzPts val="1400"/>
              <a:buFont typeface="Raleway"/>
              <a:buChar char="➔"/>
            </a:pPr>
            <a:r>
              <a:rPr lang="en" sz="1400" b="1">
                <a:latin typeface="Raleway"/>
                <a:ea typeface="Raleway"/>
                <a:cs typeface="Raleway"/>
                <a:sym typeface="Raleway"/>
              </a:rPr>
              <a:t>Consultation on Police Joint Strategy</a:t>
            </a:r>
            <a:r>
              <a:rPr lang="en" sz="1400">
                <a:latin typeface="Raleway"/>
                <a:ea typeface="Raleway"/>
                <a:cs typeface="Raleway"/>
                <a:sym typeface="Raleway"/>
              </a:rPr>
              <a:t> - 1,452 responses</a:t>
            </a:r>
            <a:endParaRPr sz="140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18"/>
          <p:cNvPicPr preferRelativeResize="0"/>
          <p:nvPr/>
        </p:nvPicPr>
        <p:blipFill rotWithShape="1">
          <a:blip r:embed="rId3">
            <a:alphaModFix/>
          </a:blip>
          <a:srcRect l="11147" r="22261"/>
          <a:stretch/>
        </p:blipFill>
        <p:spPr>
          <a:xfrm>
            <a:off x="0" y="0"/>
            <a:ext cx="4567200" cy="5143498"/>
          </a:xfrm>
          <a:prstGeom prst="rect">
            <a:avLst/>
          </a:prstGeom>
          <a:noFill/>
          <a:ln>
            <a:noFill/>
          </a:ln>
        </p:spPr>
      </p:pic>
      <p:sp>
        <p:nvSpPr>
          <p:cNvPr id="113" name="Google Shape;113;p18"/>
          <p:cNvSpPr txBox="1">
            <a:spLocks noGrp="1"/>
          </p:cNvSpPr>
          <p:nvPr>
            <p:ph type="body" idx="1"/>
          </p:nvPr>
        </p:nvSpPr>
        <p:spPr>
          <a:xfrm>
            <a:off x="4832750" y="980400"/>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accent1"/>
                </a:solidFill>
              </a:rPr>
              <a:t>Your Police survey context</a:t>
            </a:r>
            <a:endParaRPr sz="3000">
              <a:solidFill>
                <a:schemeClr val="accent1"/>
              </a:solidFill>
            </a:endParaRPr>
          </a:p>
          <a:p>
            <a:pPr marL="457200" lvl="0" indent="-342900" algn="l" rtl="0">
              <a:spcBef>
                <a:spcPts val="1600"/>
              </a:spcBef>
              <a:spcAft>
                <a:spcPts val="0"/>
              </a:spcAft>
              <a:buSzPts val="1800"/>
              <a:buChar char="●"/>
            </a:pPr>
            <a:r>
              <a:rPr lang="en" sz="1800">
                <a:solidFill>
                  <a:srgbClr val="000000"/>
                </a:solidFill>
              </a:rPr>
              <a:t>Previously ran yearly surveys called Your View Counts</a:t>
            </a:r>
            <a:endParaRPr sz="1800">
              <a:solidFill>
                <a:srgbClr val="000000"/>
              </a:solidFill>
            </a:endParaRPr>
          </a:p>
          <a:p>
            <a:pPr marL="457200" lvl="0" indent="-342900" algn="l" rtl="0">
              <a:spcBef>
                <a:spcPts val="0"/>
              </a:spcBef>
              <a:spcAft>
                <a:spcPts val="0"/>
              </a:spcAft>
              <a:buSzPts val="1800"/>
              <a:buChar char="●"/>
            </a:pPr>
            <a:r>
              <a:rPr lang="en" sz="1800">
                <a:solidFill>
                  <a:srgbClr val="000000"/>
                </a:solidFill>
              </a:rPr>
              <a:t>Refreshed survey pilot ran Nov-Dec 2019</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Review learnings from pilot </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Replaced previous yearly survey with Your Police in April 2020</a:t>
            </a:r>
            <a:endParaRPr sz="1800">
              <a:solidFill>
                <a:srgbClr val="000000"/>
              </a:solidFill>
            </a:endParaRPr>
          </a:p>
        </p:txBody>
      </p:sp>
      <p:sp>
        <p:nvSpPr>
          <p:cNvPr id="114" name="Google Shape;114;p18"/>
          <p:cNvSpPr/>
          <p:nvPr/>
        </p:nvSpPr>
        <p:spPr>
          <a:xfrm>
            <a:off x="111525" y="3559100"/>
            <a:ext cx="2434800" cy="1524000"/>
          </a:xfrm>
          <a:prstGeom prst="rect">
            <a:avLst/>
          </a:prstGeom>
          <a:solidFill>
            <a:srgbClr val="000000">
              <a:alpha val="7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Survey launched during covid-19</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sz="1200">
                <a:solidFill>
                  <a:srgbClr val="FFFFFF"/>
                </a:solidFill>
                <a:latin typeface="Raleway"/>
                <a:ea typeface="Raleway"/>
                <a:cs typeface="Raleway"/>
                <a:sym typeface="Raleway"/>
              </a:rPr>
              <a:t>Additional question included to gain understanding of experiences and views of new police powers and activities.</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subTitle" idx="1"/>
          </p:nvPr>
        </p:nvSpPr>
        <p:spPr>
          <a:xfrm>
            <a:off x="265500" y="653700"/>
            <a:ext cx="4045200" cy="3836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chemeClr val="accent1"/>
                </a:solidFill>
              </a:rPr>
              <a:t>Launching a survey during covid-19</a:t>
            </a:r>
            <a:endParaRPr sz="3000" b="1">
              <a:solidFill>
                <a:schemeClr val="accent1"/>
              </a:solidFill>
            </a:endParaRPr>
          </a:p>
          <a:p>
            <a:pPr marL="457200" lvl="0" indent="-330200" algn="l" rtl="0">
              <a:lnSpc>
                <a:spcPct val="115000"/>
              </a:lnSpc>
              <a:spcBef>
                <a:spcPts val="1600"/>
              </a:spcBef>
              <a:spcAft>
                <a:spcPts val="0"/>
              </a:spcAft>
              <a:buSzPts val="1600"/>
              <a:buChar char="●"/>
            </a:pPr>
            <a:r>
              <a:rPr lang="en" sz="1600"/>
              <a:t>Crucial to measuring public confidence &amp; experience of police services during this time</a:t>
            </a:r>
            <a:endParaRPr sz="1600"/>
          </a:p>
          <a:p>
            <a:pPr marL="457200" lvl="0" indent="-330200" algn="l" rtl="0">
              <a:lnSpc>
                <a:spcPct val="115000"/>
              </a:lnSpc>
              <a:spcBef>
                <a:spcPts val="0"/>
              </a:spcBef>
              <a:spcAft>
                <a:spcPts val="0"/>
              </a:spcAft>
              <a:buSzPts val="1600"/>
              <a:buChar char="●"/>
            </a:pPr>
            <a:r>
              <a:rPr lang="en" sz="1600"/>
              <a:t>Analysis conducted on weekly basis </a:t>
            </a:r>
            <a:endParaRPr sz="1600"/>
          </a:p>
          <a:p>
            <a:pPr marL="457200" lvl="0" indent="-330200" algn="l" rtl="0">
              <a:lnSpc>
                <a:spcPct val="115000"/>
              </a:lnSpc>
              <a:spcBef>
                <a:spcPts val="0"/>
              </a:spcBef>
              <a:spcAft>
                <a:spcPts val="0"/>
              </a:spcAft>
              <a:buSzPts val="1600"/>
              <a:buChar char="●"/>
            </a:pPr>
            <a:r>
              <a:rPr lang="en" sz="1600"/>
              <a:t>Reporting to main Covid police operational boards, Executives and Scottish Police Authority</a:t>
            </a:r>
            <a:endParaRPr sz="1600"/>
          </a:p>
          <a:p>
            <a:pPr marL="457200" lvl="0" indent="-330200" algn="l" rtl="0">
              <a:lnSpc>
                <a:spcPct val="115000"/>
              </a:lnSpc>
              <a:spcBef>
                <a:spcPts val="0"/>
              </a:spcBef>
              <a:spcAft>
                <a:spcPts val="0"/>
              </a:spcAft>
              <a:buSzPts val="1600"/>
              <a:buChar char="●"/>
            </a:pPr>
            <a:r>
              <a:rPr lang="en" sz="1600"/>
              <a:t>Extensive reporting and analysis including sub-group analysis</a:t>
            </a:r>
            <a:endParaRPr sz="1600"/>
          </a:p>
        </p:txBody>
      </p:sp>
      <p:pic>
        <p:nvPicPr>
          <p:cNvPr id="120" name="Google Shape;120;p19"/>
          <p:cNvPicPr preferRelativeResize="0"/>
          <p:nvPr/>
        </p:nvPicPr>
        <p:blipFill rotWithShape="1">
          <a:blip r:embed="rId3">
            <a:alphaModFix/>
          </a:blip>
          <a:srcRect l="16063" r="16070"/>
          <a:stretch/>
        </p:blipFill>
        <p:spPr>
          <a:xfrm>
            <a:off x="4488725" y="0"/>
            <a:ext cx="4655275" cy="5143502"/>
          </a:xfrm>
          <a:prstGeom prst="rect">
            <a:avLst/>
          </a:prstGeom>
          <a:noFill/>
          <a:ln>
            <a:noFill/>
          </a:ln>
        </p:spPr>
      </p:pic>
      <p:sp>
        <p:nvSpPr>
          <p:cNvPr id="121" name="Google Shape;121;p19"/>
          <p:cNvSpPr/>
          <p:nvPr/>
        </p:nvSpPr>
        <p:spPr>
          <a:xfrm>
            <a:off x="6247900" y="3696075"/>
            <a:ext cx="2747700" cy="1303500"/>
          </a:xfrm>
          <a:prstGeom prst="rect">
            <a:avLst/>
          </a:prstGeom>
          <a:solidFill>
            <a:srgbClr val="000000">
              <a:alpha val="7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We found out that public confidence in policing increased during lockdown</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sz="1200">
                <a:solidFill>
                  <a:srgbClr val="FFFFFF"/>
                </a:solidFill>
                <a:latin typeface="Raleway"/>
                <a:ea typeface="Raleway"/>
                <a:cs typeface="Raleway"/>
                <a:sym typeface="Raleway"/>
              </a:rPr>
              <a:t>It increased by 20 percentage points.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0"/>
          <p:cNvPicPr preferRelativeResize="0"/>
          <p:nvPr/>
        </p:nvPicPr>
        <p:blipFill rotWithShape="1">
          <a:blip r:embed="rId3">
            <a:alphaModFix/>
          </a:blip>
          <a:srcRect r="11111" b="5329"/>
          <a:stretch/>
        </p:blipFill>
        <p:spPr>
          <a:xfrm>
            <a:off x="0" y="0"/>
            <a:ext cx="9144000" cy="5143500"/>
          </a:xfrm>
          <a:prstGeom prst="rect">
            <a:avLst/>
          </a:prstGeom>
          <a:noFill/>
          <a:ln>
            <a:noFill/>
          </a:ln>
        </p:spPr>
      </p:pic>
      <p:sp>
        <p:nvSpPr>
          <p:cNvPr id="127" name="Google Shape;127;p20"/>
          <p:cNvSpPr txBox="1">
            <a:spLocks noGrp="1"/>
          </p:cNvSpPr>
          <p:nvPr>
            <p:ph type="title"/>
          </p:nvPr>
        </p:nvSpPr>
        <p:spPr>
          <a:xfrm>
            <a:off x="283100" y="712150"/>
            <a:ext cx="79200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chemeClr val="accent5"/>
                </a:solidFill>
              </a:rPr>
              <a:t>Our actions based on insights </a:t>
            </a:r>
            <a:endParaRPr sz="4200">
              <a:solidFill>
                <a:schemeClr val="accent5"/>
              </a:solidFill>
            </a:endParaRPr>
          </a:p>
          <a:p>
            <a:pPr marL="457200" lvl="0" indent="-330200" algn="l" rtl="0">
              <a:spcBef>
                <a:spcPts val="1000"/>
              </a:spcBef>
              <a:spcAft>
                <a:spcPts val="0"/>
              </a:spcAft>
              <a:buSzPts val="1600"/>
              <a:buChar char="●"/>
            </a:pPr>
            <a:r>
              <a:rPr lang="en" sz="1600" b="0"/>
              <a:t>Creation of Police Scotland Public Confidence Board</a:t>
            </a:r>
            <a:endParaRPr sz="1600" b="0"/>
          </a:p>
          <a:p>
            <a:pPr marL="457200" lvl="0" indent="-330200" algn="l" rtl="0">
              <a:spcBef>
                <a:spcPts val="0"/>
              </a:spcBef>
              <a:spcAft>
                <a:spcPts val="0"/>
              </a:spcAft>
              <a:buSzPts val="1600"/>
              <a:buChar char="●"/>
            </a:pPr>
            <a:r>
              <a:rPr lang="en" sz="1600" b="0"/>
              <a:t>Analysis reports contribute to different business areas and police operations</a:t>
            </a:r>
            <a:endParaRPr sz="1600" b="0"/>
          </a:p>
          <a:p>
            <a:pPr marL="457200" lvl="0" indent="-330200" algn="l" rtl="0">
              <a:spcBef>
                <a:spcPts val="0"/>
              </a:spcBef>
              <a:spcAft>
                <a:spcPts val="0"/>
              </a:spcAft>
              <a:buSzPts val="1600"/>
              <a:buChar char="●"/>
            </a:pPr>
            <a:r>
              <a:rPr lang="en" sz="1600" b="0"/>
              <a:t>Enhancing local police presence at identified locations </a:t>
            </a:r>
            <a:endParaRPr sz="1600" b="0"/>
          </a:p>
          <a:p>
            <a:pPr marL="457200" lvl="0" indent="-330200" algn="l" rtl="0">
              <a:spcBef>
                <a:spcPts val="0"/>
              </a:spcBef>
              <a:spcAft>
                <a:spcPts val="0"/>
              </a:spcAft>
              <a:buSzPts val="1600"/>
              <a:buChar char="●"/>
            </a:pPr>
            <a:r>
              <a:rPr lang="en" sz="1600" b="0"/>
              <a:t>Focused and targeted engagement with those groups less represented in the survey</a:t>
            </a:r>
            <a:endParaRPr sz="1600" b="0"/>
          </a:p>
          <a:p>
            <a:pPr marL="457200" lvl="0" indent="-330200" algn="l" rtl="0">
              <a:spcBef>
                <a:spcPts val="0"/>
              </a:spcBef>
              <a:spcAft>
                <a:spcPts val="0"/>
              </a:spcAft>
              <a:buSzPts val="1600"/>
              <a:buChar char="●"/>
            </a:pPr>
            <a:r>
              <a:rPr lang="en" sz="1600" b="0"/>
              <a:t>Increase engagement with over 20 organisations representing the interests of disabled people </a:t>
            </a:r>
            <a:endParaRPr sz="1600" b="0"/>
          </a:p>
          <a:p>
            <a:pPr marL="457200" lvl="0" indent="-330200" algn="l" rtl="0">
              <a:spcBef>
                <a:spcPts val="0"/>
              </a:spcBef>
              <a:spcAft>
                <a:spcPts val="0"/>
              </a:spcAft>
              <a:buSzPts val="1600"/>
              <a:buChar char="●"/>
            </a:pPr>
            <a:r>
              <a:rPr lang="en" sz="1600" b="0"/>
              <a:t>Include the needs and circumstances of vulnerable people in daily Police officer briefings </a:t>
            </a:r>
            <a:endParaRPr sz="1600" b="0"/>
          </a:p>
          <a:p>
            <a:pPr marL="457200" lvl="0" indent="-330200" algn="l" rtl="0">
              <a:spcBef>
                <a:spcPts val="0"/>
              </a:spcBef>
              <a:spcAft>
                <a:spcPts val="0"/>
              </a:spcAft>
              <a:buSzPts val="1600"/>
              <a:buChar char="●"/>
            </a:pPr>
            <a:r>
              <a:rPr lang="en" sz="1600" b="0"/>
              <a:t>Improve public information and advice at national and local level regarding Coronavirus </a:t>
            </a:r>
            <a:endParaRPr sz="1600" b="0"/>
          </a:p>
          <a:p>
            <a:pPr marL="0" lvl="0" indent="0" algn="l" rtl="0">
              <a:lnSpc>
                <a:spcPct val="115000"/>
              </a:lnSpc>
              <a:spcBef>
                <a:spcPts val="1000"/>
              </a:spcBef>
              <a:spcAft>
                <a:spcPts val="1000"/>
              </a:spcAft>
              <a:buNone/>
            </a:pPr>
            <a:endParaRPr sz="2400" u="sng">
              <a:solidFill>
                <a:schemeClr val="accent5"/>
              </a:solidFill>
            </a:endParaRPr>
          </a:p>
        </p:txBody>
      </p:sp>
      <p:sp>
        <p:nvSpPr>
          <p:cNvPr id="128" name="Google Shape;128;p20"/>
          <p:cNvSpPr txBox="1"/>
          <p:nvPr/>
        </p:nvSpPr>
        <p:spPr>
          <a:xfrm>
            <a:off x="4526300" y="70875"/>
            <a:ext cx="4465800" cy="43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800"/>
              </a:spcAft>
              <a:buNone/>
            </a:pPr>
            <a:r>
              <a:rPr lang="en" sz="1600" b="1" u="sng">
                <a:solidFill>
                  <a:schemeClr val="dk1"/>
                </a:solidFill>
                <a:hlinkClick r:id="rId4">
                  <a:extLst>
                    <a:ext uri="{A12FA001-AC4F-418D-AE19-62706E023703}">
                      <ahyp:hlinkClr xmlns:ahyp="http://schemas.microsoft.com/office/drawing/2018/hyperlinkcolor" val="tx"/>
                    </a:ext>
                  </a:extLst>
                </a:hlinkClick>
              </a:rPr>
              <a:t>https://consult.scotland.police.uk</a:t>
            </a:r>
            <a:endParaRPr sz="1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worked well</a:t>
            </a:r>
            <a:endParaRPr/>
          </a:p>
          <a:p>
            <a:pPr marL="457200" lvl="0" indent="0" algn="l" rtl="0">
              <a:spcBef>
                <a:spcPts val="0"/>
              </a:spcBef>
              <a:spcAft>
                <a:spcPts val="0"/>
              </a:spcAft>
              <a:buNone/>
            </a:pPr>
            <a:endParaRPr sz="1800" b="0"/>
          </a:p>
          <a:p>
            <a:pPr marL="457200" lvl="0" indent="-342900" algn="l" rtl="0">
              <a:spcBef>
                <a:spcPts val="0"/>
              </a:spcBef>
              <a:spcAft>
                <a:spcPts val="0"/>
              </a:spcAft>
              <a:buSzPts val="1800"/>
              <a:buChar char="●"/>
            </a:pPr>
            <a:r>
              <a:rPr lang="en" sz="1800" b="0"/>
              <a:t>Survey accessibility - Easy Read, BSL, telephone survey</a:t>
            </a:r>
            <a:endParaRPr sz="1800" b="0"/>
          </a:p>
          <a:p>
            <a:pPr marL="457200" lvl="0" indent="-342900" algn="l" rtl="0">
              <a:spcBef>
                <a:spcPts val="0"/>
              </a:spcBef>
              <a:spcAft>
                <a:spcPts val="0"/>
              </a:spcAft>
              <a:buSzPts val="1800"/>
              <a:buChar char="●"/>
            </a:pPr>
            <a:r>
              <a:rPr lang="en" sz="1800" b="0"/>
              <a:t>Local police divisions ownership &amp; engagement locally</a:t>
            </a:r>
            <a:endParaRPr sz="1800" b="0"/>
          </a:p>
          <a:p>
            <a:pPr marL="457200" lvl="0" indent="-342900" algn="l" rtl="0">
              <a:spcBef>
                <a:spcPts val="0"/>
              </a:spcBef>
              <a:spcAft>
                <a:spcPts val="0"/>
              </a:spcAft>
              <a:buSzPts val="1800"/>
              <a:buChar char="●"/>
            </a:pPr>
            <a:r>
              <a:rPr lang="en" sz="1800" b="0"/>
              <a:t>Refreshed question set </a:t>
            </a:r>
            <a:endParaRPr sz="1800" b="0"/>
          </a:p>
          <a:p>
            <a:pPr marL="457200" lvl="0" indent="-342900" algn="l" rtl="0">
              <a:spcBef>
                <a:spcPts val="0"/>
              </a:spcBef>
              <a:spcAft>
                <a:spcPts val="0"/>
              </a:spcAft>
              <a:buSzPts val="1800"/>
              <a:buChar char="●"/>
            </a:pPr>
            <a:r>
              <a:rPr lang="en" sz="1800" b="0"/>
              <a:t>Pilot survey and getting partner feedback </a:t>
            </a:r>
            <a:endParaRPr sz="1800" b="0"/>
          </a:p>
          <a:p>
            <a:pPr marL="457200" lvl="0" indent="-342900" algn="l" rtl="0">
              <a:spcBef>
                <a:spcPts val="0"/>
              </a:spcBef>
              <a:spcAft>
                <a:spcPts val="0"/>
              </a:spcAft>
              <a:buSzPts val="1800"/>
              <a:buChar char="●"/>
            </a:pPr>
            <a:r>
              <a:rPr lang="en" sz="1800" b="0"/>
              <a:t>Reviewing the data weekly and monthly </a:t>
            </a:r>
            <a:endParaRPr sz="1800" b="0"/>
          </a:p>
          <a:p>
            <a:pPr marL="457200" lvl="0" indent="-342900" algn="l" rtl="0">
              <a:spcBef>
                <a:spcPts val="0"/>
              </a:spcBef>
              <a:spcAft>
                <a:spcPts val="0"/>
              </a:spcAft>
              <a:buSzPts val="1800"/>
              <a:buChar char="●"/>
            </a:pPr>
            <a:r>
              <a:rPr lang="en" sz="1800" b="0"/>
              <a:t>Align key questions to other UK-wide surveys </a:t>
            </a:r>
            <a:endParaRPr sz="1800" b="0"/>
          </a:p>
          <a:p>
            <a:pPr marL="457200" lvl="0" indent="-342900" algn="l" rtl="0">
              <a:spcBef>
                <a:spcPts val="0"/>
              </a:spcBef>
              <a:spcAft>
                <a:spcPts val="0"/>
              </a:spcAft>
              <a:buSzPts val="1800"/>
              <a:buChar char="●"/>
            </a:pPr>
            <a:r>
              <a:rPr lang="en" sz="1800" b="0"/>
              <a:t>Triangulate data with other surveys</a:t>
            </a:r>
            <a:endParaRPr sz="1800" b="0"/>
          </a:p>
          <a:p>
            <a:pPr marL="457200" lvl="0" indent="-342900" algn="l" rtl="0">
              <a:spcBef>
                <a:spcPts val="0"/>
              </a:spcBef>
              <a:spcAft>
                <a:spcPts val="0"/>
              </a:spcAft>
              <a:buSzPts val="1800"/>
              <a:buChar char="●"/>
            </a:pPr>
            <a:r>
              <a:rPr lang="en" sz="1800" b="0"/>
              <a:t>More people engaged with us during lockdown</a:t>
            </a:r>
            <a:endParaRPr sz="1800" b="0"/>
          </a:p>
          <a:p>
            <a:pPr marL="457200" lvl="0" indent="0" algn="l" rtl="0">
              <a:spcBef>
                <a:spcPts val="0"/>
              </a:spcBef>
              <a:spcAft>
                <a:spcPts val="0"/>
              </a:spcAft>
              <a:buNone/>
            </a:pPr>
            <a:endParaRPr sz="1800" b="0"/>
          </a:p>
          <a:p>
            <a:pPr marL="457200" lvl="0" indent="0" algn="l" rtl="0">
              <a:spcBef>
                <a:spcPts val="0"/>
              </a:spcBef>
              <a:spcAft>
                <a:spcPts val="0"/>
              </a:spcAft>
              <a:buNone/>
            </a:pPr>
            <a:endParaRPr sz="1800" b="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Words>
  <Application>Microsoft Macintosh PowerPoint</Application>
  <PresentationFormat>On-screen Show (16:9)</PresentationFormat>
  <Paragraphs>65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Raleway</vt:lpstr>
      <vt:lpstr>Lato</vt:lpstr>
      <vt:lpstr>Arial</vt:lpstr>
      <vt:lpstr>Swiss</vt:lpstr>
      <vt:lpstr>Your Police engagement during covid-19 </vt:lpstr>
      <vt:lpstr>Our team</vt:lpstr>
      <vt:lpstr>Contact &amp; Engagement Strategy Engagement Framework Collaborative research with Victim Support Scotland Citizen Space management  User Experience Surveys Public engagement and consultations  </vt:lpstr>
      <vt:lpstr>PowerPoint Presentation</vt:lpstr>
      <vt:lpstr>PowerPoint Presentation</vt:lpstr>
      <vt:lpstr>PowerPoint Presentation</vt:lpstr>
      <vt:lpstr>PowerPoint Presentation</vt:lpstr>
      <vt:lpstr>Our actions based on insights  Creation of Police Scotland Public Confidence Board Analysis reports contribute to different business areas and police operations Enhancing local police presence at identified locations  Focused and targeted engagement with those groups less represented in the survey Increase engagement with over 20 organisations representing the interests of disabled people  Include the needs and circumstances of vulnerable people in daily Police officer briefings  Improve public information and advice at national and local level regarding Coronavirus  </vt:lpstr>
      <vt:lpstr>What worked well  Survey accessibility - Easy Read, BSL, telephone survey Local police divisions ownership &amp; engagement locally Refreshed question set  Pilot survey and getting partner feedback  Reviewing the data weekly and monthly  Align key questions to other UK-wide surveys  Triangulate data with other surveys More people engaged with us during lockdown  </vt:lpstr>
      <vt:lpstr>How might we…   Analyse 60,000 open text responses?  Streamline qualitative analysis?  Share data and insights efficiently across the organisation? Enable colleagues across the organisation to explore the data themselves? Continue to turn public insights into action for frontline officers?  Work with Comms teams at the start of each project?     </vt:lpstr>
      <vt:lpstr>Quantitative data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Police engagement during covid-19 </dc:title>
  <cp:lastModifiedBy>Andrew Parkhouse</cp:lastModifiedBy>
  <cp:revision>1</cp:revision>
  <dcterms:modified xsi:type="dcterms:W3CDTF">2020-09-23T14:35:03Z</dcterms:modified>
</cp:coreProperties>
</file>